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0">
  <p:sldMasterIdLst>
    <p:sldMasterId id="2147483648" r:id="rId1"/>
  </p:sldMasterIdLst>
  <p:sldIdLst>
    <p:sldId id="256" r:id="rId2"/>
    <p:sldId id="333" r:id="rId3"/>
    <p:sldId id="258" r:id="rId4"/>
    <p:sldId id="276" r:id="rId5"/>
    <p:sldId id="345" r:id="rId6"/>
    <p:sldId id="300" r:id="rId7"/>
    <p:sldId id="334" r:id="rId8"/>
    <p:sldId id="335" r:id="rId9"/>
    <p:sldId id="349" r:id="rId10"/>
    <p:sldId id="305" r:id="rId11"/>
    <p:sldId id="336" r:id="rId12"/>
    <p:sldId id="337" r:id="rId13"/>
    <p:sldId id="350" r:id="rId14"/>
    <p:sldId id="338" r:id="rId15"/>
    <p:sldId id="339" r:id="rId16"/>
    <p:sldId id="340" r:id="rId17"/>
    <p:sldId id="341" r:id="rId18"/>
    <p:sldId id="342" r:id="rId19"/>
    <p:sldId id="343" r:id="rId20"/>
    <p:sldId id="352" r:id="rId21"/>
    <p:sldId id="318" r:id="rId22"/>
    <p:sldId id="351" r:id="rId23"/>
    <p:sldId id="319" r:id="rId24"/>
    <p:sldId id="344" r:id="rId25"/>
    <p:sldId id="346" r:id="rId26"/>
    <p:sldId id="347" r:id="rId27"/>
    <p:sldId id="348" r:id="rId2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0153"/>
    <a:srgbClr val="050032"/>
    <a:srgbClr val="0A01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enhum Estilo, Grade de Tabe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50" d="100"/>
          <a:sy n="50" d="100"/>
        </p:scale>
        <p:origin x="-2490" y="-9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Pasta1"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Pasta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Pasta1" TargetMode="Externa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overlay val="0"/>
    </c:title>
    <c:autoTitleDeleted val="0"/>
    <c:plotArea>
      <c:layout/>
      <c:barChart>
        <c:barDir val="col"/>
        <c:grouping val="clustered"/>
        <c:varyColors val="0"/>
        <c:ser>
          <c:idx val="0"/>
          <c:order val="0"/>
          <c:tx>
            <c:strRef>
              <c:f>Plan1!$B$4</c:f>
              <c:strCache>
                <c:ptCount val="1"/>
                <c:pt idx="0">
                  <c:v>Consumer Perception of Power</c:v>
                </c:pt>
              </c:strCache>
            </c:strRef>
          </c:tx>
          <c:invertIfNegative val="0"/>
          <c:cat>
            <c:strRef>
              <c:f>Plan1!$C$3:$D$3</c:f>
              <c:strCache>
                <c:ptCount val="2"/>
                <c:pt idx="0">
                  <c:v>Low Power Brand</c:v>
                </c:pt>
                <c:pt idx="1">
                  <c:v>High Power Brand</c:v>
                </c:pt>
              </c:strCache>
            </c:strRef>
          </c:cat>
          <c:val>
            <c:numRef>
              <c:f>Plan1!$C$4:$D$4</c:f>
              <c:numCache>
                <c:formatCode>General</c:formatCode>
                <c:ptCount val="2"/>
                <c:pt idx="0">
                  <c:v>7.23</c:v>
                </c:pt>
                <c:pt idx="1">
                  <c:v>6.89</c:v>
                </c:pt>
              </c:numCache>
            </c:numRef>
          </c:val>
        </c:ser>
        <c:dLbls>
          <c:showLegendKey val="0"/>
          <c:showVal val="0"/>
          <c:showCatName val="0"/>
          <c:showSerName val="0"/>
          <c:showPercent val="0"/>
          <c:showBubbleSize val="0"/>
        </c:dLbls>
        <c:gapWidth val="150"/>
        <c:axId val="41838080"/>
        <c:axId val="73458048"/>
      </c:barChart>
      <c:catAx>
        <c:axId val="41838080"/>
        <c:scaling>
          <c:orientation val="minMax"/>
        </c:scaling>
        <c:delete val="0"/>
        <c:axPos val="b"/>
        <c:majorTickMark val="out"/>
        <c:minorTickMark val="none"/>
        <c:tickLblPos val="nextTo"/>
        <c:crossAx val="73458048"/>
        <c:crosses val="autoZero"/>
        <c:auto val="1"/>
        <c:lblAlgn val="ctr"/>
        <c:lblOffset val="100"/>
        <c:noMultiLvlLbl val="0"/>
      </c:catAx>
      <c:valAx>
        <c:axId val="73458048"/>
        <c:scaling>
          <c:orientation val="minMax"/>
        </c:scaling>
        <c:delete val="0"/>
        <c:axPos val="l"/>
        <c:majorGridlines/>
        <c:numFmt formatCode="General" sourceLinked="1"/>
        <c:majorTickMark val="out"/>
        <c:minorTickMark val="none"/>
        <c:tickLblPos val="nextTo"/>
        <c:crossAx val="41838080"/>
        <c:crosses val="autoZero"/>
        <c:crossBetween val="between"/>
      </c:valAx>
    </c:plotArea>
    <c:plotVisOnly val="1"/>
    <c:dispBlanksAs val="gap"/>
    <c:showDLblsOverMax val="0"/>
  </c:chart>
  <c:txPr>
    <a:bodyPr/>
    <a:lstStyle/>
    <a:p>
      <a:pPr>
        <a:defRPr sz="1600"/>
      </a:pPr>
      <a:endParaRPr lang="pt-BR"/>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barChart>
        <c:barDir val="col"/>
        <c:grouping val="clustered"/>
        <c:varyColors val="0"/>
        <c:ser>
          <c:idx val="0"/>
          <c:order val="0"/>
          <c:tx>
            <c:strRef>
              <c:f>Plan1!$B$9</c:f>
              <c:strCache>
                <c:ptCount val="1"/>
                <c:pt idx="0">
                  <c:v>Consumer Perception of Power</c:v>
                </c:pt>
              </c:strCache>
            </c:strRef>
          </c:tx>
          <c:invertIfNegative val="0"/>
          <c:cat>
            <c:strRef>
              <c:f>Plan1!$C$8:$D$8</c:f>
              <c:strCache>
                <c:ptCount val="2"/>
                <c:pt idx="0">
                  <c:v>RAINHA</c:v>
                </c:pt>
                <c:pt idx="1">
                  <c:v>ASICS</c:v>
                </c:pt>
              </c:strCache>
            </c:strRef>
          </c:cat>
          <c:val>
            <c:numRef>
              <c:f>Plan1!$C$9:$D$9</c:f>
              <c:numCache>
                <c:formatCode>General</c:formatCode>
                <c:ptCount val="2"/>
                <c:pt idx="0">
                  <c:v>7.52</c:v>
                </c:pt>
                <c:pt idx="1">
                  <c:v>6.95</c:v>
                </c:pt>
              </c:numCache>
            </c:numRef>
          </c:val>
        </c:ser>
        <c:dLbls>
          <c:showLegendKey val="0"/>
          <c:showVal val="0"/>
          <c:showCatName val="0"/>
          <c:showSerName val="0"/>
          <c:showPercent val="0"/>
          <c:showBubbleSize val="0"/>
        </c:dLbls>
        <c:gapWidth val="150"/>
        <c:axId val="33830016"/>
        <c:axId val="33831552"/>
      </c:barChart>
      <c:catAx>
        <c:axId val="33830016"/>
        <c:scaling>
          <c:orientation val="minMax"/>
        </c:scaling>
        <c:delete val="0"/>
        <c:axPos val="b"/>
        <c:majorTickMark val="out"/>
        <c:minorTickMark val="none"/>
        <c:tickLblPos val="nextTo"/>
        <c:crossAx val="33831552"/>
        <c:crosses val="autoZero"/>
        <c:auto val="1"/>
        <c:lblAlgn val="ctr"/>
        <c:lblOffset val="100"/>
        <c:noMultiLvlLbl val="0"/>
      </c:catAx>
      <c:valAx>
        <c:axId val="33831552"/>
        <c:scaling>
          <c:orientation val="minMax"/>
        </c:scaling>
        <c:delete val="0"/>
        <c:axPos val="l"/>
        <c:majorGridlines/>
        <c:numFmt formatCode="General" sourceLinked="1"/>
        <c:majorTickMark val="out"/>
        <c:minorTickMark val="none"/>
        <c:tickLblPos val="nextTo"/>
        <c:crossAx val="33830016"/>
        <c:crosses val="autoZero"/>
        <c:crossBetween val="between"/>
      </c:valAx>
    </c:plotArea>
    <c:plotVisOnly val="1"/>
    <c:dispBlanksAs val="gap"/>
    <c:showDLblsOverMax val="0"/>
  </c:chart>
  <c:txPr>
    <a:bodyPr/>
    <a:lstStyle/>
    <a:p>
      <a:pPr>
        <a:defRPr sz="1400"/>
      </a:pPr>
      <a:endParaRPr lang="pt-B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barChart>
        <c:barDir val="col"/>
        <c:grouping val="clustered"/>
        <c:varyColors val="0"/>
        <c:ser>
          <c:idx val="0"/>
          <c:order val="0"/>
          <c:tx>
            <c:strRef>
              <c:f>Plan1!$I$3</c:f>
              <c:strCache>
                <c:ptCount val="1"/>
                <c:pt idx="0">
                  <c:v>Consumer Perception of Dependence</c:v>
                </c:pt>
              </c:strCache>
            </c:strRef>
          </c:tx>
          <c:invertIfNegative val="0"/>
          <c:cat>
            <c:strRef>
              <c:f>Plan1!$J$2:$K$2</c:f>
              <c:strCache>
                <c:ptCount val="2"/>
                <c:pt idx="0">
                  <c:v>RAINHA</c:v>
                </c:pt>
                <c:pt idx="1">
                  <c:v>ASICS</c:v>
                </c:pt>
              </c:strCache>
            </c:strRef>
          </c:cat>
          <c:val>
            <c:numRef>
              <c:f>Plan1!$J$3:$K$3</c:f>
              <c:numCache>
                <c:formatCode>General</c:formatCode>
                <c:ptCount val="2"/>
                <c:pt idx="0">
                  <c:v>2.48</c:v>
                </c:pt>
                <c:pt idx="1">
                  <c:v>6.79</c:v>
                </c:pt>
              </c:numCache>
            </c:numRef>
          </c:val>
        </c:ser>
        <c:dLbls>
          <c:showLegendKey val="0"/>
          <c:showVal val="0"/>
          <c:showCatName val="0"/>
          <c:showSerName val="0"/>
          <c:showPercent val="0"/>
          <c:showBubbleSize val="0"/>
        </c:dLbls>
        <c:gapWidth val="150"/>
        <c:axId val="76562816"/>
        <c:axId val="76564352"/>
      </c:barChart>
      <c:catAx>
        <c:axId val="76562816"/>
        <c:scaling>
          <c:orientation val="minMax"/>
        </c:scaling>
        <c:delete val="0"/>
        <c:axPos val="b"/>
        <c:majorTickMark val="out"/>
        <c:minorTickMark val="none"/>
        <c:tickLblPos val="nextTo"/>
        <c:crossAx val="76564352"/>
        <c:crosses val="autoZero"/>
        <c:auto val="1"/>
        <c:lblAlgn val="ctr"/>
        <c:lblOffset val="100"/>
        <c:noMultiLvlLbl val="0"/>
      </c:catAx>
      <c:valAx>
        <c:axId val="76564352"/>
        <c:scaling>
          <c:orientation val="minMax"/>
          <c:min val="1"/>
        </c:scaling>
        <c:delete val="0"/>
        <c:axPos val="l"/>
        <c:majorGridlines/>
        <c:numFmt formatCode="General" sourceLinked="1"/>
        <c:majorTickMark val="out"/>
        <c:minorTickMark val="none"/>
        <c:tickLblPos val="nextTo"/>
        <c:crossAx val="76562816"/>
        <c:crosses val="autoZero"/>
        <c:crossBetween val="between"/>
      </c:valAx>
    </c:plotArea>
    <c:plotVisOnly val="1"/>
    <c:dispBlanksAs val="gap"/>
    <c:showDLblsOverMax val="0"/>
  </c:chart>
  <c:txPr>
    <a:bodyPr/>
    <a:lstStyle/>
    <a:p>
      <a:pPr>
        <a:defRPr sz="1200"/>
      </a:pPr>
      <a:endParaRPr lang="pt-B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barChart>
        <c:barDir val="col"/>
        <c:grouping val="clustered"/>
        <c:varyColors val="0"/>
        <c:ser>
          <c:idx val="0"/>
          <c:order val="0"/>
          <c:tx>
            <c:strRef>
              <c:f>Plan1!$I$6</c:f>
              <c:strCache>
                <c:ptCount val="1"/>
                <c:pt idx="0">
                  <c:v>Consumer Perception of Power</c:v>
                </c:pt>
              </c:strCache>
            </c:strRef>
          </c:tx>
          <c:invertIfNegative val="0"/>
          <c:cat>
            <c:strRef>
              <c:f>Plan1!$J$5:$K$5</c:f>
              <c:strCache>
                <c:ptCount val="2"/>
                <c:pt idx="0">
                  <c:v>CCE</c:v>
                </c:pt>
                <c:pt idx="1">
                  <c:v>SONY</c:v>
                </c:pt>
              </c:strCache>
            </c:strRef>
          </c:cat>
          <c:val>
            <c:numRef>
              <c:f>Plan1!$J$6:$K$6</c:f>
              <c:numCache>
                <c:formatCode>General</c:formatCode>
                <c:ptCount val="2"/>
                <c:pt idx="0">
                  <c:v>7.05</c:v>
                </c:pt>
                <c:pt idx="1">
                  <c:v>6.14</c:v>
                </c:pt>
              </c:numCache>
            </c:numRef>
          </c:val>
        </c:ser>
        <c:dLbls>
          <c:showLegendKey val="0"/>
          <c:showVal val="0"/>
          <c:showCatName val="0"/>
          <c:showSerName val="0"/>
          <c:showPercent val="0"/>
          <c:showBubbleSize val="0"/>
        </c:dLbls>
        <c:gapWidth val="150"/>
        <c:axId val="93579904"/>
        <c:axId val="110788992"/>
      </c:barChart>
      <c:catAx>
        <c:axId val="93579904"/>
        <c:scaling>
          <c:orientation val="minMax"/>
        </c:scaling>
        <c:delete val="0"/>
        <c:axPos val="b"/>
        <c:majorTickMark val="out"/>
        <c:minorTickMark val="none"/>
        <c:tickLblPos val="nextTo"/>
        <c:crossAx val="110788992"/>
        <c:crosses val="autoZero"/>
        <c:auto val="1"/>
        <c:lblAlgn val="ctr"/>
        <c:lblOffset val="100"/>
        <c:noMultiLvlLbl val="0"/>
      </c:catAx>
      <c:valAx>
        <c:axId val="110788992"/>
        <c:scaling>
          <c:orientation val="minMax"/>
        </c:scaling>
        <c:delete val="0"/>
        <c:axPos val="l"/>
        <c:majorGridlines/>
        <c:numFmt formatCode="General" sourceLinked="1"/>
        <c:majorTickMark val="out"/>
        <c:minorTickMark val="none"/>
        <c:tickLblPos val="nextTo"/>
        <c:crossAx val="93579904"/>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Plan2!$C$2</c:f>
              <c:strCache>
                <c:ptCount val="1"/>
                <c:pt idx="0">
                  <c:v>High Brand Power</c:v>
                </c:pt>
              </c:strCache>
            </c:strRef>
          </c:tx>
          <c:invertIfNegative val="0"/>
          <c:cat>
            <c:strRef>
              <c:f>Plan2!$B$3:$B$4</c:f>
              <c:strCache>
                <c:ptCount val="2"/>
                <c:pt idx="0">
                  <c:v>Low Trust</c:v>
                </c:pt>
                <c:pt idx="1">
                  <c:v>High Trust</c:v>
                </c:pt>
              </c:strCache>
            </c:strRef>
          </c:cat>
          <c:val>
            <c:numRef>
              <c:f>Plan2!$C$3:$C$4</c:f>
              <c:numCache>
                <c:formatCode>General</c:formatCode>
                <c:ptCount val="2"/>
                <c:pt idx="0">
                  <c:v>6.13</c:v>
                </c:pt>
                <c:pt idx="1">
                  <c:v>6.17</c:v>
                </c:pt>
              </c:numCache>
            </c:numRef>
          </c:val>
        </c:ser>
        <c:ser>
          <c:idx val="1"/>
          <c:order val="1"/>
          <c:tx>
            <c:strRef>
              <c:f>Plan2!$D$2</c:f>
              <c:strCache>
                <c:ptCount val="1"/>
                <c:pt idx="0">
                  <c:v>Low Brand Power</c:v>
                </c:pt>
              </c:strCache>
            </c:strRef>
          </c:tx>
          <c:invertIfNegative val="0"/>
          <c:cat>
            <c:strRef>
              <c:f>Plan2!$B$3:$B$4</c:f>
              <c:strCache>
                <c:ptCount val="2"/>
                <c:pt idx="0">
                  <c:v>Low Trust</c:v>
                </c:pt>
                <c:pt idx="1">
                  <c:v>High Trust</c:v>
                </c:pt>
              </c:strCache>
            </c:strRef>
          </c:cat>
          <c:val>
            <c:numRef>
              <c:f>Plan2!$D$3:$D$4</c:f>
              <c:numCache>
                <c:formatCode>General</c:formatCode>
                <c:ptCount val="2"/>
                <c:pt idx="0">
                  <c:v>7.44</c:v>
                </c:pt>
                <c:pt idx="1">
                  <c:v>6.67</c:v>
                </c:pt>
              </c:numCache>
            </c:numRef>
          </c:val>
        </c:ser>
        <c:dLbls>
          <c:showLegendKey val="0"/>
          <c:showVal val="0"/>
          <c:showCatName val="0"/>
          <c:showSerName val="0"/>
          <c:showPercent val="0"/>
          <c:showBubbleSize val="0"/>
        </c:dLbls>
        <c:gapWidth val="150"/>
        <c:axId val="112523136"/>
        <c:axId val="112524672"/>
      </c:barChart>
      <c:catAx>
        <c:axId val="112523136"/>
        <c:scaling>
          <c:orientation val="minMax"/>
        </c:scaling>
        <c:delete val="0"/>
        <c:axPos val="b"/>
        <c:majorTickMark val="out"/>
        <c:minorTickMark val="none"/>
        <c:tickLblPos val="nextTo"/>
        <c:crossAx val="112524672"/>
        <c:crosses val="autoZero"/>
        <c:auto val="1"/>
        <c:lblAlgn val="ctr"/>
        <c:lblOffset val="100"/>
        <c:noMultiLvlLbl val="0"/>
      </c:catAx>
      <c:valAx>
        <c:axId val="112524672"/>
        <c:scaling>
          <c:orientation val="minMax"/>
          <c:min val="5"/>
        </c:scaling>
        <c:delete val="0"/>
        <c:axPos val="l"/>
        <c:majorGridlines/>
        <c:numFmt formatCode="General" sourceLinked="1"/>
        <c:majorTickMark val="out"/>
        <c:minorTickMark val="none"/>
        <c:tickLblPos val="nextTo"/>
        <c:crossAx val="112523136"/>
        <c:crosses val="autoZero"/>
        <c:crossBetween val="between"/>
      </c:valAx>
    </c:plotArea>
    <c:legend>
      <c:legendPos val="r"/>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89D6BFFB-7F0F-44E1-B1BD-B4B3DC82FF64}" type="datetimeFigureOut">
              <a:rPr lang="pt-BR" smtClean="0"/>
              <a:t>22/05/2015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DAA0FA4-C11A-4525-A762-51FB4B92DF98}" type="slidenum">
              <a:rPr lang="pt-BR" smtClean="0"/>
              <a:t>‹nº›</a:t>
            </a:fld>
            <a:endParaRPr lang="pt-BR"/>
          </a:p>
        </p:txBody>
      </p:sp>
    </p:spTree>
    <p:extLst>
      <p:ext uri="{BB962C8B-B14F-4D97-AF65-F5344CB8AC3E}">
        <p14:creationId xmlns:p14="http://schemas.microsoft.com/office/powerpoint/2010/main" val="3206868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9D6BFFB-7F0F-44E1-B1BD-B4B3DC82FF64}" type="datetimeFigureOut">
              <a:rPr lang="pt-BR" smtClean="0"/>
              <a:t>22/05/2015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DAA0FA4-C11A-4525-A762-51FB4B92DF98}" type="slidenum">
              <a:rPr lang="pt-BR" smtClean="0"/>
              <a:t>‹nº›</a:t>
            </a:fld>
            <a:endParaRPr lang="pt-BR"/>
          </a:p>
        </p:txBody>
      </p:sp>
    </p:spTree>
    <p:extLst>
      <p:ext uri="{BB962C8B-B14F-4D97-AF65-F5344CB8AC3E}">
        <p14:creationId xmlns:p14="http://schemas.microsoft.com/office/powerpoint/2010/main" val="3709077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628650" y="365125"/>
            <a:ext cx="5800725"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9D6BFFB-7F0F-44E1-B1BD-B4B3DC82FF64}" type="datetimeFigureOut">
              <a:rPr lang="pt-BR" smtClean="0"/>
              <a:t>22/05/2015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DAA0FA4-C11A-4525-A762-51FB4B92DF98}" type="slidenum">
              <a:rPr lang="pt-BR" smtClean="0"/>
              <a:t>‹nº›</a:t>
            </a:fld>
            <a:endParaRPr lang="pt-BR"/>
          </a:p>
        </p:txBody>
      </p:sp>
    </p:spTree>
    <p:extLst>
      <p:ext uri="{BB962C8B-B14F-4D97-AF65-F5344CB8AC3E}">
        <p14:creationId xmlns:p14="http://schemas.microsoft.com/office/powerpoint/2010/main" val="2838379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9D6BFFB-7F0F-44E1-B1BD-B4B3DC82FF64}" type="datetimeFigureOut">
              <a:rPr lang="pt-BR" smtClean="0"/>
              <a:t>22/05/2015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DAA0FA4-C11A-4525-A762-51FB4B92DF98}" type="slidenum">
              <a:rPr lang="pt-BR" smtClean="0"/>
              <a:t>‹nº›</a:t>
            </a:fld>
            <a:endParaRPr lang="pt-BR"/>
          </a:p>
        </p:txBody>
      </p:sp>
    </p:spTree>
    <p:extLst>
      <p:ext uri="{BB962C8B-B14F-4D97-AF65-F5344CB8AC3E}">
        <p14:creationId xmlns:p14="http://schemas.microsoft.com/office/powerpoint/2010/main" val="1615287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89D6BFFB-7F0F-44E1-B1BD-B4B3DC82FF64}" type="datetimeFigureOut">
              <a:rPr lang="pt-BR" smtClean="0"/>
              <a:t>22/05/2015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DAA0FA4-C11A-4525-A762-51FB4B92DF98}" type="slidenum">
              <a:rPr lang="pt-BR" smtClean="0"/>
              <a:t>‹nº›</a:t>
            </a:fld>
            <a:endParaRPr lang="pt-BR"/>
          </a:p>
        </p:txBody>
      </p:sp>
    </p:spTree>
    <p:extLst>
      <p:ext uri="{BB962C8B-B14F-4D97-AF65-F5344CB8AC3E}">
        <p14:creationId xmlns:p14="http://schemas.microsoft.com/office/powerpoint/2010/main" val="1115786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628650" y="1825625"/>
            <a:ext cx="38862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29150" y="1825625"/>
            <a:ext cx="38862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89D6BFFB-7F0F-44E1-B1BD-B4B3DC82FF64}" type="datetimeFigureOut">
              <a:rPr lang="pt-BR" smtClean="0"/>
              <a:t>22/05/2015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DAA0FA4-C11A-4525-A762-51FB4B92DF98}" type="slidenum">
              <a:rPr lang="pt-BR" smtClean="0"/>
              <a:t>‹nº›</a:t>
            </a:fld>
            <a:endParaRPr lang="pt-BR"/>
          </a:p>
        </p:txBody>
      </p:sp>
    </p:spTree>
    <p:extLst>
      <p:ext uri="{BB962C8B-B14F-4D97-AF65-F5344CB8AC3E}">
        <p14:creationId xmlns:p14="http://schemas.microsoft.com/office/powerpoint/2010/main" val="3725797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629842" y="2505075"/>
            <a:ext cx="3868340"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29150" y="2505075"/>
            <a:ext cx="3887391"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89D6BFFB-7F0F-44E1-B1BD-B4B3DC82FF64}" type="datetimeFigureOut">
              <a:rPr lang="pt-BR" smtClean="0"/>
              <a:t>22/05/2015</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FDAA0FA4-C11A-4525-A762-51FB4B92DF98}" type="slidenum">
              <a:rPr lang="pt-BR" smtClean="0"/>
              <a:t>‹nº›</a:t>
            </a:fld>
            <a:endParaRPr lang="pt-BR"/>
          </a:p>
        </p:txBody>
      </p:sp>
    </p:spTree>
    <p:extLst>
      <p:ext uri="{BB962C8B-B14F-4D97-AF65-F5344CB8AC3E}">
        <p14:creationId xmlns:p14="http://schemas.microsoft.com/office/powerpoint/2010/main" val="3285482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89D6BFFB-7F0F-44E1-B1BD-B4B3DC82FF64}" type="datetimeFigureOut">
              <a:rPr lang="pt-BR" smtClean="0"/>
              <a:t>22/05/2015</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FDAA0FA4-C11A-4525-A762-51FB4B92DF98}" type="slidenum">
              <a:rPr lang="pt-BR" smtClean="0"/>
              <a:t>‹nº›</a:t>
            </a:fld>
            <a:endParaRPr lang="pt-BR"/>
          </a:p>
        </p:txBody>
      </p:sp>
    </p:spTree>
    <p:extLst>
      <p:ext uri="{BB962C8B-B14F-4D97-AF65-F5344CB8AC3E}">
        <p14:creationId xmlns:p14="http://schemas.microsoft.com/office/powerpoint/2010/main" val="155638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89D6BFFB-7F0F-44E1-B1BD-B4B3DC82FF64}" type="datetimeFigureOut">
              <a:rPr lang="pt-BR" smtClean="0"/>
              <a:t>22/05/2015</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FDAA0FA4-C11A-4525-A762-51FB4B92DF98}" type="slidenum">
              <a:rPr lang="pt-BR" smtClean="0"/>
              <a:t>‹nº›</a:t>
            </a:fld>
            <a:endParaRPr lang="pt-BR"/>
          </a:p>
        </p:txBody>
      </p:sp>
    </p:spTree>
    <p:extLst>
      <p:ext uri="{BB962C8B-B14F-4D97-AF65-F5344CB8AC3E}">
        <p14:creationId xmlns:p14="http://schemas.microsoft.com/office/powerpoint/2010/main" val="3682626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89D6BFFB-7F0F-44E1-B1BD-B4B3DC82FF64}" type="datetimeFigureOut">
              <a:rPr lang="pt-BR" smtClean="0"/>
              <a:t>22/05/2015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DAA0FA4-C11A-4525-A762-51FB4B92DF98}" type="slidenum">
              <a:rPr lang="pt-BR" smtClean="0"/>
              <a:t>‹nº›</a:t>
            </a:fld>
            <a:endParaRPr lang="pt-BR"/>
          </a:p>
        </p:txBody>
      </p:sp>
    </p:spTree>
    <p:extLst>
      <p:ext uri="{BB962C8B-B14F-4D97-AF65-F5344CB8AC3E}">
        <p14:creationId xmlns:p14="http://schemas.microsoft.com/office/powerpoint/2010/main" val="1601382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89D6BFFB-7F0F-44E1-B1BD-B4B3DC82FF64}" type="datetimeFigureOut">
              <a:rPr lang="pt-BR" smtClean="0"/>
              <a:t>22/05/2015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DAA0FA4-C11A-4525-A762-51FB4B92DF98}" type="slidenum">
              <a:rPr lang="pt-BR" smtClean="0"/>
              <a:t>‹nº›</a:t>
            </a:fld>
            <a:endParaRPr lang="pt-BR"/>
          </a:p>
        </p:txBody>
      </p:sp>
    </p:spTree>
    <p:extLst>
      <p:ext uri="{BB962C8B-B14F-4D97-AF65-F5344CB8AC3E}">
        <p14:creationId xmlns:p14="http://schemas.microsoft.com/office/powerpoint/2010/main" val="1362229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D6BFFB-7F0F-44E1-B1BD-B4B3DC82FF64}" type="datetimeFigureOut">
              <a:rPr lang="pt-BR" smtClean="0"/>
              <a:t>22/05/2015</a:t>
            </a:fld>
            <a:endParaRPr lang="pt-BR"/>
          </a:p>
        </p:txBody>
      </p:sp>
      <p:sp>
        <p:nvSpPr>
          <p:cNvPr id="5" name="Espaço Reservado para Rodapé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AA0FA4-C11A-4525-A762-51FB4B92DF98}" type="slidenum">
              <a:rPr lang="pt-BR" smtClean="0"/>
              <a:t>‹nº›</a:t>
            </a:fld>
            <a:endParaRPr lang="pt-BR"/>
          </a:p>
        </p:txBody>
      </p:sp>
    </p:spTree>
    <p:extLst>
      <p:ext uri="{BB962C8B-B14F-4D97-AF65-F5344CB8AC3E}">
        <p14:creationId xmlns:p14="http://schemas.microsoft.com/office/powerpoint/2010/main" val="19783153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1224794"/>
            <a:ext cx="9144000" cy="3118873"/>
          </a:xfrm>
          <a:solidFill>
            <a:schemeClr val="accent1">
              <a:lumMod val="40000"/>
              <a:lumOff val="60000"/>
            </a:schemeClr>
          </a:solidFill>
        </p:spPr>
        <p:txBody>
          <a:bodyPr>
            <a:noAutofit/>
          </a:bodyPr>
          <a:lstStyle/>
          <a:p>
            <a:r>
              <a:rPr lang="en-US" b="1" dirty="0">
                <a:latin typeface="Candara" panose="020E0502030303020204" pitchFamily="34" charset="0"/>
              </a:rPr>
              <a:t>The Perception of Power </a:t>
            </a:r>
            <a:r>
              <a:rPr lang="en-US" b="1" dirty="0" smtClean="0">
                <a:latin typeface="Candara" panose="020E0502030303020204" pitchFamily="34" charset="0"/>
              </a:rPr>
              <a:t/>
            </a:r>
            <a:br>
              <a:rPr lang="en-US" b="1" dirty="0" smtClean="0">
                <a:latin typeface="Candara" panose="020E0502030303020204" pitchFamily="34" charset="0"/>
              </a:rPr>
            </a:br>
            <a:r>
              <a:rPr lang="en-US" b="1" dirty="0" smtClean="0">
                <a:latin typeface="Candara" panose="020E0502030303020204" pitchFamily="34" charset="0"/>
              </a:rPr>
              <a:t>in </a:t>
            </a:r>
            <a:r>
              <a:rPr lang="en-US" b="1" dirty="0">
                <a:latin typeface="Candara" panose="020E0502030303020204" pitchFamily="34" charset="0"/>
              </a:rPr>
              <a:t>Consumer-Brand Relationships</a:t>
            </a:r>
            <a:endParaRPr lang="pt-BR" b="1" dirty="0">
              <a:latin typeface="Candara" panose="020E0502030303020204" pitchFamily="34" charset="0"/>
            </a:endParaRPr>
          </a:p>
        </p:txBody>
      </p:sp>
      <p:sp>
        <p:nvSpPr>
          <p:cNvPr id="3" name="Subtítulo 2"/>
          <p:cNvSpPr>
            <a:spLocks noGrp="1"/>
          </p:cNvSpPr>
          <p:nvPr>
            <p:ph type="subTitle" idx="1"/>
          </p:nvPr>
        </p:nvSpPr>
        <p:spPr>
          <a:xfrm>
            <a:off x="1092666" y="4734299"/>
            <a:ext cx="6858000" cy="1655762"/>
          </a:xfrm>
        </p:spPr>
        <p:txBody>
          <a:bodyPr>
            <a:noAutofit/>
          </a:bodyPr>
          <a:lstStyle/>
          <a:p>
            <a:r>
              <a:rPr lang="pt-BR" sz="3200" dirty="0" smtClean="0">
                <a:latin typeface="Candara" panose="020E0502030303020204" pitchFamily="34" charset="0"/>
              </a:rPr>
              <a:t>Elder Semprebon</a:t>
            </a:r>
          </a:p>
          <a:p>
            <a:r>
              <a:rPr lang="pt-BR" sz="3200" dirty="0" smtClean="0">
                <a:latin typeface="Candara" panose="020E0502030303020204" pitchFamily="34" charset="0"/>
              </a:rPr>
              <a:t>Paulo H. M. Prado</a:t>
            </a:r>
            <a:endParaRPr lang="pt-BR" sz="3200" dirty="0">
              <a:latin typeface="Candara" panose="020E0502030303020204" pitchFamily="34" charset="0"/>
            </a:endParaRPr>
          </a:p>
        </p:txBody>
      </p:sp>
    </p:spTree>
    <p:extLst>
      <p:ext uri="{BB962C8B-B14F-4D97-AF65-F5344CB8AC3E}">
        <p14:creationId xmlns:p14="http://schemas.microsoft.com/office/powerpoint/2010/main" val="23402929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ço Reservado para Conteúdo 2"/>
          <p:cNvSpPr>
            <a:spLocks noGrp="1"/>
          </p:cNvSpPr>
          <p:nvPr>
            <p:ph idx="1"/>
          </p:nvPr>
        </p:nvSpPr>
        <p:spPr>
          <a:xfrm>
            <a:off x="0" y="700092"/>
            <a:ext cx="9143999" cy="538177"/>
          </a:xfrm>
          <a:solidFill>
            <a:schemeClr val="accent1">
              <a:lumMod val="40000"/>
              <a:lumOff val="60000"/>
            </a:schemeClr>
          </a:solidFill>
        </p:spPr>
        <p:txBody>
          <a:bodyPr>
            <a:noAutofit/>
          </a:bodyPr>
          <a:lstStyle/>
          <a:p>
            <a:pPr marL="0" indent="0" algn="just">
              <a:buNone/>
            </a:pPr>
            <a:r>
              <a:rPr lang="pt-BR" sz="4000" b="1" dirty="0" err="1" smtClean="0"/>
              <a:t>Study</a:t>
            </a:r>
            <a:r>
              <a:rPr lang="pt-BR" sz="4000" b="1" dirty="0" smtClean="0"/>
              <a:t> 2 (H1)</a:t>
            </a:r>
          </a:p>
          <a:p>
            <a:pPr marL="0" indent="0" algn="just">
              <a:buNone/>
            </a:pPr>
            <a:endParaRPr lang="pt-BR" sz="4000" i="1" dirty="0"/>
          </a:p>
          <a:p>
            <a:pPr marL="0" indent="0" algn="just">
              <a:buNone/>
            </a:pPr>
            <a:endParaRPr lang="pt-BR" sz="4000" i="1" dirty="0"/>
          </a:p>
        </p:txBody>
      </p:sp>
      <p:sp>
        <p:nvSpPr>
          <p:cNvPr id="21" name="CaixaDeTexto 20"/>
          <p:cNvSpPr txBox="1"/>
          <p:nvPr/>
        </p:nvSpPr>
        <p:spPr>
          <a:xfrm>
            <a:off x="103594" y="2097811"/>
            <a:ext cx="3619166" cy="3970318"/>
          </a:xfrm>
          <a:prstGeom prst="rect">
            <a:avLst/>
          </a:prstGeom>
          <a:noFill/>
        </p:spPr>
        <p:txBody>
          <a:bodyPr wrap="square" rtlCol="0">
            <a:spAutoFit/>
          </a:bodyPr>
          <a:lstStyle/>
          <a:p>
            <a:r>
              <a:rPr lang="en-US" i="1" dirty="0" smtClean="0"/>
              <a:t>No significant difference considering Involvement, scenario understanding and realism.</a:t>
            </a:r>
          </a:p>
          <a:p>
            <a:endParaRPr lang="pt-BR" i="1" dirty="0"/>
          </a:p>
          <a:p>
            <a:r>
              <a:rPr lang="en-US" i="1" dirty="0" smtClean="0"/>
              <a:t>ASICS </a:t>
            </a:r>
            <a:r>
              <a:rPr lang="en-US" i="1" dirty="0"/>
              <a:t>has </a:t>
            </a:r>
            <a:r>
              <a:rPr lang="en-US" i="1" dirty="0" smtClean="0"/>
              <a:t>higher </a:t>
            </a:r>
            <a:r>
              <a:rPr lang="en-US" i="1" dirty="0"/>
              <a:t>perception of power </a:t>
            </a:r>
            <a:r>
              <a:rPr lang="en-US" i="1" dirty="0" smtClean="0"/>
              <a:t>(7,61) </a:t>
            </a:r>
            <a:r>
              <a:rPr lang="en-US" i="1" dirty="0"/>
              <a:t>than </a:t>
            </a:r>
            <a:r>
              <a:rPr lang="en-US" i="1" dirty="0" smtClean="0"/>
              <a:t>RAINHA (3,51) </a:t>
            </a:r>
            <a:r>
              <a:rPr lang="en-US" i="1" dirty="0"/>
              <a:t>(</a:t>
            </a:r>
            <a:r>
              <a:rPr lang="en-US" i="1" dirty="0" smtClean="0"/>
              <a:t>t=9,70, </a:t>
            </a:r>
            <a:r>
              <a:rPr lang="en-US" i="1" dirty="0"/>
              <a:t>p&lt;0,01)</a:t>
            </a:r>
          </a:p>
          <a:p>
            <a:endParaRPr lang="en-US" i="1" dirty="0"/>
          </a:p>
          <a:p>
            <a:r>
              <a:rPr lang="en-US" i="1" dirty="0"/>
              <a:t>Consumer Perception of Power are higher for </a:t>
            </a:r>
            <a:r>
              <a:rPr lang="en-US" i="1" dirty="0" smtClean="0"/>
              <a:t>RAINHA (7,52) </a:t>
            </a:r>
            <a:r>
              <a:rPr lang="en-US" i="1" dirty="0"/>
              <a:t>than for </a:t>
            </a:r>
            <a:r>
              <a:rPr lang="en-US" i="1" dirty="0" smtClean="0"/>
              <a:t>ASICS </a:t>
            </a:r>
            <a:r>
              <a:rPr lang="en-US" i="1" dirty="0"/>
              <a:t>(</a:t>
            </a:r>
            <a:r>
              <a:rPr lang="en-US" i="1" dirty="0" smtClean="0"/>
              <a:t>6,95) </a:t>
            </a:r>
            <a:r>
              <a:rPr lang="en-US" i="1" dirty="0"/>
              <a:t>(</a:t>
            </a:r>
            <a:r>
              <a:rPr lang="en-US" i="1" dirty="0" smtClean="0"/>
              <a:t>t=2,47, p=0,016)</a:t>
            </a:r>
            <a:endParaRPr lang="en-US" i="1" dirty="0"/>
          </a:p>
          <a:p>
            <a:endParaRPr lang="pt-BR" i="1" dirty="0" smtClean="0"/>
          </a:p>
          <a:p>
            <a:endParaRPr lang="pt-BR" i="1" dirty="0"/>
          </a:p>
          <a:p>
            <a:r>
              <a:rPr lang="pt-BR" i="1" dirty="0" smtClean="0"/>
              <a:t> </a:t>
            </a:r>
            <a:endParaRPr lang="pt-BR" sz="1600" i="1" dirty="0" smtClean="0"/>
          </a:p>
        </p:txBody>
      </p:sp>
      <p:sp>
        <p:nvSpPr>
          <p:cNvPr id="23" name="Retângulo 22"/>
          <p:cNvSpPr/>
          <p:nvPr/>
        </p:nvSpPr>
        <p:spPr>
          <a:xfrm>
            <a:off x="1" y="2"/>
            <a:ext cx="9143999" cy="578839"/>
          </a:xfrm>
          <a:prstGeom prst="rect">
            <a:avLst/>
          </a:prstGeom>
          <a:solidFill>
            <a:srgbClr val="1101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Candara" panose="020E0502030303020204" pitchFamily="34" charset="0"/>
              </a:rPr>
              <a:t>The Perception of Power </a:t>
            </a:r>
            <a:r>
              <a:rPr lang="en-US" sz="2800" b="1" dirty="0" smtClean="0">
                <a:latin typeface="Candara" panose="020E0502030303020204" pitchFamily="34" charset="0"/>
              </a:rPr>
              <a:t>in </a:t>
            </a:r>
            <a:r>
              <a:rPr lang="en-US" sz="2800" b="1" dirty="0">
                <a:latin typeface="Candara" panose="020E0502030303020204" pitchFamily="34" charset="0"/>
              </a:rPr>
              <a:t>Consumer-Brand Relationships</a:t>
            </a:r>
            <a:endParaRPr lang="pt-BR" sz="2800" b="1" dirty="0">
              <a:latin typeface="Candara" panose="020E0502030303020204" pitchFamily="34" charset="0"/>
            </a:endParaRPr>
          </a:p>
        </p:txBody>
      </p:sp>
      <p:graphicFrame>
        <p:nvGraphicFramePr>
          <p:cNvPr id="10" name="Gráfico 9"/>
          <p:cNvGraphicFramePr>
            <a:graphicFrameLocks/>
          </p:cNvGraphicFramePr>
          <p:nvPr>
            <p:extLst>
              <p:ext uri="{D42A27DB-BD31-4B8C-83A1-F6EECF244321}">
                <p14:modId xmlns:p14="http://schemas.microsoft.com/office/powerpoint/2010/main" val="810981145"/>
              </p:ext>
            </p:extLst>
          </p:nvPr>
        </p:nvGraphicFramePr>
        <p:xfrm>
          <a:off x="3996047" y="2306782"/>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315392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ço Reservado para Conteúdo 2"/>
          <p:cNvSpPr>
            <a:spLocks noGrp="1"/>
          </p:cNvSpPr>
          <p:nvPr>
            <p:ph idx="1"/>
          </p:nvPr>
        </p:nvSpPr>
        <p:spPr>
          <a:xfrm>
            <a:off x="0" y="700092"/>
            <a:ext cx="9143999" cy="538177"/>
          </a:xfrm>
          <a:solidFill>
            <a:schemeClr val="accent1">
              <a:lumMod val="40000"/>
              <a:lumOff val="60000"/>
            </a:schemeClr>
          </a:solidFill>
        </p:spPr>
        <p:txBody>
          <a:bodyPr>
            <a:noAutofit/>
          </a:bodyPr>
          <a:lstStyle/>
          <a:p>
            <a:pPr marL="0" indent="0" algn="just">
              <a:buNone/>
            </a:pPr>
            <a:r>
              <a:rPr lang="pt-BR" sz="4000" b="1" dirty="0" err="1" smtClean="0"/>
              <a:t>Study</a:t>
            </a:r>
            <a:r>
              <a:rPr lang="pt-BR" sz="4000" b="1" dirty="0" smtClean="0"/>
              <a:t> 2 (H2)</a:t>
            </a:r>
          </a:p>
          <a:p>
            <a:pPr marL="0" indent="0" algn="just">
              <a:buNone/>
            </a:pPr>
            <a:endParaRPr lang="pt-BR" sz="4000" i="1" dirty="0"/>
          </a:p>
          <a:p>
            <a:pPr marL="0" indent="0" algn="just">
              <a:buNone/>
            </a:pPr>
            <a:endParaRPr lang="pt-BR" sz="4000" i="1" dirty="0"/>
          </a:p>
        </p:txBody>
      </p:sp>
      <p:sp>
        <p:nvSpPr>
          <p:cNvPr id="21" name="CaixaDeTexto 20"/>
          <p:cNvSpPr txBox="1"/>
          <p:nvPr/>
        </p:nvSpPr>
        <p:spPr>
          <a:xfrm>
            <a:off x="103594" y="2620325"/>
            <a:ext cx="3619166" cy="2585323"/>
          </a:xfrm>
          <a:prstGeom prst="rect">
            <a:avLst/>
          </a:prstGeom>
          <a:noFill/>
        </p:spPr>
        <p:txBody>
          <a:bodyPr wrap="square" rtlCol="0">
            <a:spAutoFit/>
          </a:bodyPr>
          <a:lstStyle/>
          <a:p>
            <a:r>
              <a:rPr lang="pt-BR" i="1" dirty="0" err="1" smtClean="0"/>
              <a:t>Influence</a:t>
            </a:r>
            <a:r>
              <a:rPr lang="pt-BR" i="1" dirty="0" smtClean="0"/>
              <a:t> </a:t>
            </a:r>
            <a:r>
              <a:rPr lang="pt-BR" i="1" dirty="0" err="1" smtClean="0"/>
              <a:t>of</a:t>
            </a:r>
            <a:r>
              <a:rPr lang="pt-BR" i="1" dirty="0" smtClean="0"/>
              <a:t> Brand </a:t>
            </a:r>
            <a:r>
              <a:rPr lang="pt-BR" i="1" dirty="0" err="1" smtClean="0"/>
              <a:t>on</a:t>
            </a:r>
            <a:r>
              <a:rPr lang="pt-BR" i="1" dirty="0" smtClean="0"/>
              <a:t> </a:t>
            </a:r>
            <a:r>
              <a:rPr lang="pt-BR" i="1" dirty="0" err="1" smtClean="0"/>
              <a:t>Dependence</a:t>
            </a:r>
            <a:endParaRPr lang="pt-BR" i="1" dirty="0" smtClean="0"/>
          </a:p>
          <a:p>
            <a:endParaRPr lang="pt-BR" i="1" dirty="0" smtClean="0"/>
          </a:p>
          <a:p>
            <a:endParaRPr lang="en-US" i="1" dirty="0"/>
          </a:p>
          <a:p>
            <a:r>
              <a:rPr lang="en-US" i="1" dirty="0"/>
              <a:t>Consumer Perception of </a:t>
            </a:r>
            <a:r>
              <a:rPr lang="en-US" i="1" dirty="0" smtClean="0"/>
              <a:t>Dependence  </a:t>
            </a:r>
            <a:r>
              <a:rPr lang="en-US" i="1" dirty="0"/>
              <a:t>are </a:t>
            </a:r>
            <a:r>
              <a:rPr lang="en-US" i="1" dirty="0" smtClean="0"/>
              <a:t>lower </a:t>
            </a:r>
            <a:r>
              <a:rPr lang="en-US" i="1" dirty="0"/>
              <a:t>for </a:t>
            </a:r>
            <a:r>
              <a:rPr lang="en-US" i="1" dirty="0" smtClean="0"/>
              <a:t>RAINHA (2,79) </a:t>
            </a:r>
            <a:r>
              <a:rPr lang="en-US" i="1" dirty="0"/>
              <a:t>than for </a:t>
            </a:r>
            <a:r>
              <a:rPr lang="en-US" i="1" dirty="0" smtClean="0"/>
              <a:t>ASICS </a:t>
            </a:r>
            <a:r>
              <a:rPr lang="en-US" i="1" dirty="0"/>
              <a:t>(</a:t>
            </a:r>
            <a:r>
              <a:rPr lang="en-US" i="1" dirty="0" smtClean="0"/>
              <a:t>6,48) </a:t>
            </a:r>
            <a:r>
              <a:rPr lang="en-US" i="1" dirty="0"/>
              <a:t>(</a:t>
            </a:r>
            <a:r>
              <a:rPr lang="en-US" i="1" dirty="0" smtClean="0"/>
              <a:t>t=6,29, p&lt;0,001)</a:t>
            </a:r>
            <a:endParaRPr lang="en-US" i="1" dirty="0"/>
          </a:p>
          <a:p>
            <a:endParaRPr lang="pt-BR" i="1" dirty="0" smtClean="0"/>
          </a:p>
          <a:p>
            <a:endParaRPr lang="pt-BR" i="1" dirty="0"/>
          </a:p>
          <a:p>
            <a:r>
              <a:rPr lang="pt-BR" i="1" dirty="0" smtClean="0"/>
              <a:t> </a:t>
            </a:r>
            <a:endParaRPr lang="pt-BR" sz="1600" i="1" dirty="0" smtClean="0"/>
          </a:p>
        </p:txBody>
      </p:sp>
      <p:sp>
        <p:nvSpPr>
          <p:cNvPr id="23" name="Retângulo 22"/>
          <p:cNvSpPr/>
          <p:nvPr/>
        </p:nvSpPr>
        <p:spPr>
          <a:xfrm>
            <a:off x="1" y="2"/>
            <a:ext cx="9143999" cy="578839"/>
          </a:xfrm>
          <a:prstGeom prst="rect">
            <a:avLst/>
          </a:prstGeom>
          <a:solidFill>
            <a:srgbClr val="1101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Candara" panose="020E0502030303020204" pitchFamily="34" charset="0"/>
              </a:rPr>
              <a:t>The Perception of Power </a:t>
            </a:r>
            <a:r>
              <a:rPr lang="en-US" sz="2800" b="1" dirty="0" smtClean="0">
                <a:latin typeface="Candara" panose="020E0502030303020204" pitchFamily="34" charset="0"/>
              </a:rPr>
              <a:t>in </a:t>
            </a:r>
            <a:r>
              <a:rPr lang="en-US" sz="2800" b="1" dirty="0">
                <a:latin typeface="Candara" panose="020E0502030303020204" pitchFamily="34" charset="0"/>
              </a:rPr>
              <a:t>Consumer-Brand Relationships</a:t>
            </a:r>
            <a:endParaRPr lang="pt-BR" sz="2800" b="1" dirty="0">
              <a:latin typeface="Candara" panose="020E0502030303020204" pitchFamily="34" charset="0"/>
            </a:endParaRPr>
          </a:p>
        </p:txBody>
      </p:sp>
      <p:graphicFrame>
        <p:nvGraphicFramePr>
          <p:cNvPr id="6" name="Gráfico 5"/>
          <p:cNvGraphicFramePr>
            <a:graphicFrameLocks/>
          </p:cNvGraphicFramePr>
          <p:nvPr>
            <p:extLst>
              <p:ext uri="{D42A27DB-BD31-4B8C-83A1-F6EECF244321}">
                <p14:modId xmlns:p14="http://schemas.microsoft.com/office/powerpoint/2010/main" val="3714396770"/>
              </p:ext>
            </p:extLst>
          </p:nvPr>
        </p:nvGraphicFramePr>
        <p:xfrm>
          <a:off x="4031673" y="2199903"/>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093667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lipse 8"/>
          <p:cNvSpPr/>
          <p:nvPr/>
        </p:nvSpPr>
        <p:spPr>
          <a:xfrm>
            <a:off x="661512" y="4134874"/>
            <a:ext cx="1829902" cy="84705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solidFill>
                  <a:schemeClr val="tx1"/>
                </a:solidFill>
              </a:rPr>
              <a:t>Brand Power </a:t>
            </a:r>
            <a:endParaRPr lang="pt-BR" dirty="0">
              <a:solidFill>
                <a:schemeClr val="tx1"/>
              </a:solidFill>
            </a:endParaRPr>
          </a:p>
        </p:txBody>
      </p:sp>
      <p:sp>
        <p:nvSpPr>
          <p:cNvPr id="12" name="Elipse 11"/>
          <p:cNvSpPr/>
          <p:nvPr/>
        </p:nvSpPr>
        <p:spPr>
          <a:xfrm>
            <a:off x="6711767" y="4134874"/>
            <a:ext cx="1662542" cy="84705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err="1" smtClean="0">
                <a:solidFill>
                  <a:schemeClr val="tx1"/>
                </a:solidFill>
              </a:rPr>
              <a:t>Consumer</a:t>
            </a:r>
            <a:endParaRPr lang="pt-BR" dirty="0" smtClean="0">
              <a:solidFill>
                <a:schemeClr val="tx1"/>
              </a:solidFill>
            </a:endParaRPr>
          </a:p>
          <a:p>
            <a:pPr algn="ctr"/>
            <a:r>
              <a:rPr lang="pt-BR" dirty="0" smtClean="0">
                <a:solidFill>
                  <a:schemeClr val="tx1"/>
                </a:solidFill>
              </a:rPr>
              <a:t>Power</a:t>
            </a:r>
            <a:endParaRPr lang="pt-BR" dirty="0">
              <a:solidFill>
                <a:schemeClr val="tx1"/>
              </a:solidFill>
            </a:endParaRPr>
          </a:p>
        </p:txBody>
      </p:sp>
      <p:sp>
        <p:nvSpPr>
          <p:cNvPr id="13" name="Elipse 12"/>
          <p:cNvSpPr/>
          <p:nvPr/>
        </p:nvSpPr>
        <p:spPr>
          <a:xfrm>
            <a:off x="3317298" y="2424787"/>
            <a:ext cx="2218520" cy="87563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solidFill>
                  <a:schemeClr val="tx1"/>
                </a:solidFill>
              </a:rPr>
              <a:t>Brand </a:t>
            </a:r>
            <a:r>
              <a:rPr lang="pt-BR" dirty="0" err="1" smtClean="0">
                <a:solidFill>
                  <a:schemeClr val="tx1"/>
                </a:solidFill>
              </a:rPr>
              <a:t>dependence</a:t>
            </a:r>
            <a:endParaRPr lang="pt-BR" dirty="0">
              <a:solidFill>
                <a:schemeClr val="tx1"/>
              </a:solidFill>
            </a:endParaRPr>
          </a:p>
        </p:txBody>
      </p:sp>
      <p:cxnSp>
        <p:nvCxnSpPr>
          <p:cNvPr id="15" name="Conector de seta reta 14"/>
          <p:cNvCxnSpPr>
            <a:stCxn id="9" idx="6"/>
            <a:endCxn id="12" idx="2"/>
          </p:cNvCxnSpPr>
          <p:nvPr/>
        </p:nvCxnSpPr>
        <p:spPr>
          <a:xfrm>
            <a:off x="2491414" y="4558399"/>
            <a:ext cx="4220353"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Conector de seta reta 15"/>
          <p:cNvCxnSpPr>
            <a:stCxn id="9" idx="0"/>
            <a:endCxn id="13" idx="2"/>
          </p:cNvCxnSpPr>
          <p:nvPr/>
        </p:nvCxnSpPr>
        <p:spPr>
          <a:xfrm flipV="1">
            <a:off x="1576463" y="2862606"/>
            <a:ext cx="1740834" cy="12722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Conector de seta reta 16"/>
          <p:cNvCxnSpPr>
            <a:stCxn id="13" idx="6"/>
            <a:endCxn id="12" idx="0"/>
          </p:cNvCxnSpPr>
          <p:nvPr/>
        </p:nvCxnSpPr>
        <p:spPr>
          <a:xfrm>
            <a:off x="5535817" y="2862606"/>
            <a:ext cx="2007221" cy="12722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3" name="CaixaDeTexto 62"/>
          <p:cNvSpPr txBox="1"/>
          <p:nvPr/>
        </p:nvSpPr>
        <p:spPr>
          <a:xfrm>
            <a:off x="3976100" y="3376860"/>
            <a:ext cx="900915" cy="369332"/>
          </a:xfrm>
          <a:prstGeom prst="rect">
            <a:avLst/>
          </a:prstGeom>
          <a:noFill/>
        </p:spPr>
        <p:txBody>
          <a:bodyPr wrap="square" rtlCol="0">
            <a:spAutoFit/>
          </a:bodyPr>
          <a:lstStyle/>
          <a:p>
            <a:pPr algn="ctr"/>
            <a:r>
              <a:rPr lang="pt-BR" b="1" dirty="0" smtClean="0"/>
              <a:t>H2</a:t>
            </a:r>
            <a:endParaRPr lang="pt-BR" b="1" dirty="0"/>
          </a:p>
        </p:txBody>
      </p:sp>
      <p:sp>
        <p:nvSpPr>
          <p:cNvPr id="78" name="Retângulo 77"/>
          <p:cNvSpPr/>
          <p:nvPr/>
        </p:nvSpPr>
        <p:spPr>
          <a:xfrm>
            <a:off x="1" y="2"/>
            <a:ext cx="9143999" cy="578839"/>
          </a:xfrm>
          <a:prstGeom prst="rect">
            <a:avLst/>
          </a:prstGeom>
          <a:solidFill>
            <a:srgbClr val="1101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Candara" panose="020E0502030303020204" pitchFamily="34" charset="0"/>
              </a:rPr>
              <a:t>The Perception of Power </a:t>
            </a:r>
            <a:r>
              <a:rPr lang="en-US" sz="2800" b="1" dirty="0" smtClean="0">
                <a:latin typeface="Candara" panose="020E0502030303020204" pitchFamily="34" charset="0"/>
              </a:rPr>
              <a:t>in </a:t>
            </a:r>
            <a:r>
              <a:rPr lang="en-US" sz="2800" b="1" dirty="0">
                <a:latin typeface="Candara" panose="020E0502030303020204" pitchFamily="34" charset="0"/>
              </a:rPr>
              <a:t>Consumer-Brand Relationships</a:t>
            </a:r>
            <a:endParaRPr lang="pt-BR" sz="2800" b="1" dirty="0">
              <a:latin typeface="Candara" panose="020E0502030303020204" pitchFamily="34" charset="0"/>
            </a:endParaRPr>
          </a:p>
        </p:txBody>
      </p:sp>
      <p:sp>
        <p:nvSpPr>
          <p:cNvPr id="20" name="Espaço Reservado para Conteúdo 2"/>
          <p:cNvSpPr>
            <a:spLocks noGrp="1"/>
          </p:cNvSpPr>
          <p:nvPr>
            <p:ph idx="1"/>
          </p:nvPr>
        </p:nvSpPr>
        <p:spPr>
          <a:xfrm>
            <a:off x="-4546" y="653985"/>
            <a:ext cx="9148545" cy="587586"/>
          </a:xfrm>
          <a:solidFill>
            <a:schemeClr val="accent1">
              <a:lumMod val="40000"/>
              <a:lumOff val="60000"/>
            </a:schemeClr>
          </a:solidFill>
        </p:spPr>
        <p:txBody>
          <a:bodyPr>
            <a:noAutofit/>
          </a:bodyPr>
          <a:lstStyle/>
          <a:p>
            <a:pPr marL="0" indent="0" algn="just">
              <a:lnSpc>
                <a:spcPct val="110000"/>
              </a:lnSpc>
              <a:spcBef>
                <a:spcPts val="0"/>
              </a:spcBef>
              <a:buNone/>
            </a:pPr>
            <a:r>
              <a:rPr lang="pt-BR" sz="3200" b="1" dirty="0" err="1" smtClean="0"/>
              <a:t>Study</a:t>
            </a:r>
            <a:r>
              <a:rPr lang="pt-BR" sz="3200" b="1" dirty="0" smtClean="0"/>
              <a:t> 2 (H2)</a:t>
            </a:r>
          </a:p>
          <a:p>
            <a:pPr marL="0" indent="0" algn="just">
              <a:lnSpc>
                <a:spcPct val="110000"/>
              </a:lnSpc>
              <a:spcBef>
                <a:spcPts val="0"/>
              </a:spcBef>
              <a:buNone/>
            </a:pPr>
            <a:endParaRPr lang="pt-BR" sz="2400" i="1" dirty="0"/>
          </a:p>
          <a:p>
            <a:pPr marL="0" indent="0" algn="just">
              <a:lnSpc>
                <a:spcPct val="110000"/>
              </a:lnSpc>
              <a:spcBef>
                <a:spcPts val="0"/>
              </a:spcBef>
              <a:buNone/>
            </a:pPr>
            <a:endParaRPr lang="pt-BR" sz="2400" i="1" dirty="0"/>
          </a:p>
        </p:txBody>
      </p:sp>
      <p:sp>
        <p:nvSpPr>
          <p:cNvPr id="2" name="CaixaDeTexto 1"/>
          <p:cNvSpPr txBox="1"/>
          <p:nvPr/>
        </p:nvSpPr>
        <p:spPr>
          <a:xfrm>
            <a:off x="1793173" y="2915195"/>
            <a:ext cx="688009" cy="584775"/>
          </a:xfrm>
          <a:prstGeom prst="rect">
            <a:avLst/>
          </a:prstGeom>
          <a:noFill/>
        </p:spPr>
        <p:txBody>
          <a:bodyPr wrap="none" rtlCol="0">
            <a:spAutoFit/>
          </a:bodyPr>
          <a:lstStyle/>
          <a:p>
            <a:pPr algn="ctr"/>
            <a:r>
              <a:rPr lang="pt-BR" dirty="0" smtClean="0"/>
              <a:t>3,68</a:t>
            </a:r>
          </a:p>
          <a:p>
            <a:pPr algn="ctr"/>
            <a:r>
              <a:rPr lang="pt-BR" sz="1400" dirty="0"/>
              <a:t>p</a:t>
            </a:r>
            <a:r>
              <a:rPr lang="pt-BR" sz="1400" dirty="0" smtClean="0"/>
              <a:t>&lt;0,01</a:t>
            </a:r>
            <a:endParaRPr lang="pt-BR" sz="1400" dirty="0"/>
          </a:p>
        </p:txBody>
      </p:sp>
      <p:sp>
        <p:nvSpPr>
          <p:cNvPr id="22" name="CaixaDeTexto 21"/>
          <p:cNvSpPr txBox="1"/>
          <p:nvPr/>
        </p:nvSpPr>
        <p:spPr>
          <a:xfrm>
            <a:off x="6262766" y="2775207"/>
            <a:ext cx="898003" cy="584775"/>
          </a:xfrm>
          <a:prstGeom prst="rect">
            <a:avLst/>
          </a:prstGeom>
          <a:noFill/>
        </p:spPr>
        <p:txBody>
          <a:bodyPr wrap="none" rtlCol="0">
            <a:spAutoFit/>
          </a:bodyPr>
          <a:lstStyle/>
          <a:p>
            <a:pPr algn="ctr"/>
            <a:r>
              <a:rPr lang="pt-BR" dirty="0" smtClean="0"/>
              <a:t>-0,0991</a:t>
            </a:r>
          </a:p>
          <a:p>
            <a:pPr algn="ctr"/>
            <a:r>
              <a:rPr lang="pt-BR" sz="1400" dirty="0" smtClean="0"/>
              <a:t>p&lt;0,05</a:t>
            </a:r>
            <a:endParaRPr lang="pt-BR" sz="1400" dirty="0"/>
          </a:p>
        </p:txBody>
      </p:sp>
      <p:sp>
        <p:nvSpPr>
          <p:cNvPr id="23" name="CaixaDeTexto 22"/>
          <p:cNvSpPr txBox="1"/>
          <p:nvPr/>
        </p:nvSpPr>
        <p:spPr>
          <a:xfrm>
            <a:off x="3852670" y="4576920"/>
            <a:ext cx="934872" cy="369332"/>
          </a:xfrm>
          <a:prstGeom prst="rect">
            <a:avLst/>
          </a:prstGeom>
          <a:noFill/>
        </p:spPr>
        <p:txBody>
          <a:bodyPr wrap="none" rtlCol="0">
            <a:spAutoFit/>
          </a:bodyPr>
          <a:lstStyle/>
          <a:p>
            <a:pPr algn="ctr"/>
            <a:r>
              <a:rPr lang="pt-BR" dirty="0" smtClean="0"/>
              <a:t>-0,22  </a:t>
            </a:r>
            <a:r>
              <a:rPr lang="pt-BR" sz="1400" dirty="0" err="1" smtClean="0"/>
              <a:t>ns</a:t>
            </a:r>
            <a:endParaRPr lang="pt-BR" sz="1400" dirty="0"/>
          </a:p>
        </p:txBody>
      </p:sp>
    </p:spTree>
    <p:extLst>
      <p:ext uri="{BB962C8B-B14F-4D97-AF65-F5344CB8AC3E}">
        <p14:creationId xmlns:p14="http://schemas.microsoft.com/office/powerpoint/2010/main" val="23885495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80975" y="1320801"/>
            <a:ext cx="8848725" cy="4741863"/>
          </a:xfrm>
        </p:spPr>
        <p:txBody>
          <a:bodyPr>
            <a:normAutofit fontScale="92500" lnSpcReduction="10000"/>
          </a:bodyPr>
          <a:lstStyle/>
          <a:p>
            <a:pPr marL="0" indent="0" algn="just">
              <a:buNone/>
            </a:pPr>
            <a:r>
              <a:rPr lang="en-US" b="1" dirty="0" smtClean="0"/>
              <a:t>Trust</a:t>
            </a:r>
            <a:r>
              <a:rPr lang="en-US" dirty="0" smtClean="0"/>
              <a:t> should not be a </a:t>
            </a:r>
            <a:r>
              <a:rPr lang="en-US" dirty="0"/>
              <a:t>mechanism of control but a substitute for control. </a:t>
            </a:r>
            <a:r>
              <a:rPr lang="en-US" dirty="0" smtClean="0"/>
              <a:t>The </a:t>
            </a:r>
            <a:r>
              <a:rPr lang="en-US" b="1" dirty="0"/>
              <a:t>control comes </a:t>
            </a:r>
            <a:r>
              <a:rPr lang="en-US" b="1" dirty="0" smtClean="0"/>
              <a:t>from low trust </a:t>
            </a:r>
            <a:r>
              <a:rPr lang="en-US" dirty="0"/>
              <a:t>(</a:t>
            </a:r>
            <a:r>
              <a:rPr lang="en-US" dirty="0" smtClean="0"/>
              <a:t>Rousseau; </a:t>
            </a:r>
            <a:r>
              <a:rPr lang="en-US" dirty="0" err="1" smtClean="0"/>
              <a:t>Sitkin</a:t>
            </a:r>
            <a:r>
              <a:rPr lang="en-US" dirty="0" smtClean="0"/>
              <a:t>; Burt; </a:t>
            </a:r>
            <a:r>
              <a:rPr lang="en-US" dirty="0" err="1"/>
              <a:t>Camerer</a:t>
            </a:r>
            <a:r>
              <a:rPr lang="en-US" dirty="0"/>
              <a:t>, 1998).</a:t>
            </a:r>
          </a:p>
          <a:p>
            <a:pPr marL="0" indent="0" algn="just">
              <a:buNone/>
            </a:pPr>
            <a:endParaRPr lang="en-US" dirty="0"/>
          </a:p>
          <a:p>
            <a:pPr marL="0" indent="0" algn="just">
              <a:buNone/>
            </a:pPr>
            <a:r>
              <a:rPr lang="en-US" b="1" dirty="0" smtClean="0"/>
              <a:t>Trust</a:t>
            </a:r>
            <a:r>
              <a:rPr lang="en-US" dirty="0" smtClean="0"/>
              <a:t> has a </a:t>
            </a:r>
            <a:r>
              <a:rPr lang="en-US" b="1" dirty="0" smtClean="0"/>
              <a:t>moderating </a:t>
            </a:r>
            <a:r>
              <a:rPr lang="en-US" b="1" dirty="0"/>
              <a:t>role </a:t>
            </a:r>
            <a:r>
              <a:rPr lang="en-US" dirty="0"/>
              <a:t>in the </a:t>
            </a:r>
            <a:r>
              <a:rPr lang="en-US" dirty="0" smtClean="0"/>
              <a:t>dependency relationship between </a:t>
            </a:r>
            <a:r>
              <a:rPr lang="en-US" dirty="0"/>
              <a:t>two parties. </a:t>
            </a:r>
            <a:endParaRPr lang="en-US" dirty="0" smtClean="0"/>
          </a:p>
          <a:p>
            <a:pPr marL="457200" lvl="1" indent="0" algn="just">
              <a:buNone/>
            </a:pPr>
            <a:endParaRPr lang="en-US" dirty="0" smtClean="0"/>
          </a:p>
          <a:p>
            <a:pPr marL="457200" lvl="1" indent="0" algn="just">
              <a:buNone/>
            </a:pPr>
            <a:r>
              <a:rPr lang="en-US" dirty="0" smtClean="0"/>
              <a:t>When </a:t>
            </a:r>
            <a:r>
              <a:rPr lang="en-US" dirty="0"/>
              <a:t>there </a:t>
            </a:r>
            <a:r>
              <a:rPr lang="en-US" dirty="0" smtClean="0"/>
              <a:t>is low trust </a:t>
            </a:r>
            <a:r>
              <a:rPr lang="en-US" dirty="0"/>
              <a:t>and </a:t>
            </a:r>
            <a:r>
              <a:rPr lang="en-US" dirty="0" smtClean="0"/>
              <a:t>high dependence, the </a:t>
            </a:r>
            <a:r>
              <a:rPr lang="en-US" dirty="0"/>
              <a:t>intention of cooperation is low, thereby increasing the asymmetry between the parts (</a:t>
            </a:r>
            <a:r>
              <a:rPr lang="en-US" dirty="0" err="1"/>
              <a:t>Andaleeb</a:t>
            </a:r>
            <a:r>
              <a:rPr lang="en-US" dirty="0"/>
              <a:t>, 1995</a:t>
            </a:r>
            <a:r>
              <a:rPr lang="en-US" dirty="0" smtClean="0"/>
              <a:t>).</a:t>
            </a:r>
          </a:p>
          <a:p>
            <a:pPr marL="457200" lvl="1" indent="0" algn="just">
              <a:buNone/>
            </a:pPr>
            <a:endParaRPr lang="en-US" dirty="0"/>
          </a:p>
          <a:p>
            <a:pPr marL="457200" lvl="1" indent="0" algn="just">
              <a:buNone/>
            </a:pPr>
            <a:r>
              <a:rPr lang="pt-BR" b="1" i="1" dirty="0"/>
              <a:t>H3: </a:t>
            </a:r>
            <a:r>
              <a:rPr lang="pt-BR" b="1" i="1" dirty="0" err="1"/>
              <a:t>When</a:t>
            </a:r>
            <a:r>
              <a:rPr lang="pt-BR" b="1" i="1" dirty="0"/>
              <a:t> </a:t>
            </a:r>
            <a:r>
              <a:rPr lang="pt-BR" b="1" i="1" dirty="0" err="1"/>
              <a:t>there</a:t>
            </a:r>
            <a:r>
              <a:rPr lang="pt-BR" b="1" i="1" dirty="0"/>
              <a:t> </a:t>
            </a:r>
            <a:r>
              <a:rPr lang="pt-BR" b="1" i="1" dirty="0" err="1"/>
              <a:t>is</a:t>
            </a:r>
            <a:r>
              <a:rPr lang="pt-BR" b="1" i="1" dirty="0"/>
              <a:t> </a:t>
            </a:r>
            <a:r>
              <a:rPr lang="pt-BR" b="1" i="1" dirty="0" err="1"/>
              <a:t>low</a:t>
            </a:r>
            <a:r>
              <a:rPr lang="pt-BR" b="1" i="1" dirty="0"/>
              <a:t> </a:t>
            </a:r>
            <a:r>
              <a:rPr lang="pt-BR" b="1" i="1" dirty="0" err="1"/>
              <a:t>trust</a:t>
            </a:r>
            <a:r>
              <a:rPr lang="pt-BR" b="1" i="1" dirty="0"/>
              <a:t>, </a:t>
            </a:r>
            <a:r>
              <a:rPr lang="pt-BR" b="1" i="1" dirty="0" err="1"/>
              <a:t>the</a:t>
            </a:r>
            <a:r>
              <a:rPr lang="pt-BR" b="1" i="1" dirty="0"/>
              <a:t> negative </a:t>
            </a:r>
            <a:r>
              <a:rPr lang="pt-BR" b="1" i="1" dirty="0" err="1"/>
              <a:t>indirect</a:t>
            </a:r>
            <a:r>
              <a:rPr lang="pt-BR" b="1" i="1" dirty="0"/>
              <a:t> </a:t>
            </a:r>
            <a:r>
              <a:rPr lang="pt-BR" b="1" i="1" dirty="0" err="1"/>
              <a:t>effect</a:t>
            </a:r>
            <a:r>
              <a:rPr lang="pt-BR" b="1" i="1" dirty="0"/>
              <a:t> </a:t>
            </a:r>
            <a:r>
              <a:rPr lang="pt-BR" b="1" i="1" dirty="0" smtClean="0"/>
              <a:t>(</a:t>
            </a:r>
            <a:r>
              <a:rPr lang="pt-BR" b="1" i="1" dirty="0" err="1" smtClean="0"/>
              <a:t>by</a:t>
            </a:r>
            <a:r>
              <a:rPr lang="pt-BR" b="1" i="1" dirty="0" smtClean="0"/>
              <a:t> </a:t>
            </a:r>
            <a:r>
              <a:rPr lang="pt-BR" b="1" i="1" dirty="0" err="1" smtClean="0"/>
              <a:t>dependence</a:t>
            </a:r>
            <a:r>
              <a:rPr lang="pt-BR" b="1" i="1" dirty="0"/>
              <a:t>) </a:t>
            </a:r>
            <a:r>
              <a:rPr lang="pt-BR" b="1" i="1" dirty="0" err="1"/>
              <a:t>of</a:t>
            </a:r>
            <a:r>
              <a:rPr lang="pt-BR" b="1" i="1" dirty="0"/>
              <a:t> </a:t>
            </a:r>
            <a:r>
              <a:rPr lang="pt-BR" b="1" i="1" dirty="0" err="1"/>
              <a:t>the</a:t>
            </a:r>
            <a:r>
              <a:rPr lang="pt-BR" b="1" i="1" dirty="0"/>
              <a:t> </a:t>
            </a:r>
            <a:r>
              <a:rPr lang="pt-BR" b="1" i="1" dirty="0" err="1"/>
              <a:t>brand</a:t>
            </a:r>
            <a:r>
              <a:rPr lang="pt-BR" b="1" i="1" dirty="0"/>
              <a:t> </a:t>
            </a:r>
            <a:r>
              <a:rPr lang="pt-BR" b="1" i="1" dirty="0" err="1"/>
              <a:t>power</a:t>
            </a:r>
            <a:r>
              <a:rPr lang="pt-BR" b="1" i="1" dirty="0"/>
              <a:t> over </a:t>
            </a:r>
            <a:r>
              <a:rPr lang="pt-BR" b="1" i="1" dirty="0" err="1"/>
              <a:t>consumer</a:t>
            </a:r>
            <a:r>
              <a:rPr lang="pt-BR" b="1" i="1" dirty="0"/>
              <a:t> </a:t>
            </a:r>
            <a:r>
              <a:rPr lang="pt-BR" b="1" i="1" dirty="0" err="1"/>
              <a:t>power</a:t>
            </a:r>
            <a:r>
              <a:rPr lang="pt-BR" b="1" i="1" dirty="0"/>
              <a:t> </a:t>
            </a:r>
            <a:r>
              <a:rPr lang="pt-BR" b="1" i="1" dirty="0" err="1"/>
              <a:t>will</a:t>
            </a:r>
            <a:r>
              <a:rPr lang="pt-BR" b="1" i="1" dirty="0"/>
              <a:t> </a:t>
            </a:r>
            <a:r>
              <a:rPr lang="pt-BR" b="1" i="1" dirty="0" err="1"/>
              <a:t>be</a:t>
            </a:r>
            <a:r>
              <a:rPr lang="pt-BR" b="1" i="1" dirty="0"/>
              <a:t> </a:t>
            </a:r>
            <a:r>
              <a:rPr lang="pt-BR" b="1" i="1" dirty="0" err="1" smtClean="0"/>
              <a:t>significantly</a:t>
            </a:r>
            <a:r>
              <a:rPr lang="pt-BR" b="1" i="1" dirty="0" smtClean="0"/>
              <a:t> negative.</a:t>
            </a:r>
            <a:endParaRPr lang="pt-BR" dirty="0" smtClean="0"/>
          </a:p>
        </p:txBody>
      </p:sp>
      <p:sp>
        <p:nvSpPr>
          <p:cNvPr id="10" name="Retângulo 9"/>
          <p:cNvSpPr/>
          <p:nvPr/>
        </p:nvSpPr>
        <p:spPr>
          <a:xfrm>
            <a:off x="1" y="2"/>
            <a:ext cx="9143999" cy="578839"/>
          </a:xfrm>
          <a:prstGeom prst="rect">
            <a:avLst/>
          </a:prstGeom>
          <a:solidFill>
            <a:srgbClr val="1101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Candara" panose="020E0502030303020204" pitchFamily="34" charset="0"/>
              </a:rPr>
              <a:t>The Perception of Power </a:t>
            </a:r>
            <a:r>
              <a:rPr lang="en-US" sz="2800" b="1" dirty="0" smtClean="0">
                <a:latin typeface="Candara" panose="020E0502030303020204" pitchFamily="34" charset="0"/>
              </a:rPr>
              <a:t>in </a:t>
            </a:r>
            <a:r>
              <a:rPr lang="en-US" sz="2800" b="1" dirty="0">
                <a:latin typeface="Candara" panose="020E0502030303020204" pitchFamily="34" charset="0"/>
              </a:rPr>
              <a:t>Consumer-Brand Relationships</a:t>
            </a:r>
            <a:endParaRPr lang="pt-BR" sz="2800" b="1" dirty="0">
              <a:latin typeface="Candara" panose="020E0502030303020204" pitchFamily="34" charset="0"/>
            </a:endParaRPr>
          </a:p>
        </p:txBody>
      </p:sp>
    </p:spTree>
    <p:extLst>
      <p:ext uri="{BB962C8B-B14F-4D97-AF65-F5344CB8AC3E}">
        <p14:creationId xmlns:p14="http://schemas.microsoft.com/office/powerpoint/2010/main" val="42772596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ço Reservado para Conteúdo 2"/>
          <p:cNvSpPr>
            <a:spLocks noGrp="1"/>
          </p:cNvSpPr>
          <p:nvPr>
            <p:ph idx="1"/>
          </p:nvPr>
        </p:nvSpPr>
        <p:spPr>
          <a:xfrm>
            <a:off x="0" y="700092"/>
            <a:ext cx="9143999" cy="538177"/>
          </a:xfrm>
          <a:solidFill>
            <a:schemeClr val="accent1">
              <a:lumMod val="40000"/>
              <a:lumOff val="60000"/>
            </a:schemeClr>
          </a:solidFill>
        </p:spPr>
        <p:txBody>
          <a:bodyPr>
            <a:noAutofit/>
          </a:bodyPr>
          <a:lstStyle/>
          <a:p>
            <a:pPr marL="0" indent="0" algn="just">
              <a:buNone/>
            </a:pPr>
            <a:r>
              <a:rPr lang="pt-BR" sz="4000" b="1" dirty="0" err="1" smtClean="0"/>
              <a:t>Study</a:t>
            </a:r>
            <a:r>
              <a:rPr lang="pt-BR" sz="4000" b="1" dirty="0" smtClean="0"/>
              <a:t> 3</a:t>
            </a:r>
          </a:p>
          <a:p>
            <a:pPr marL="0" indent="0" algn="just">
              <a:buNone/>
            </a:pPr>
            <a:endParaRPr lang="pt-BR" sz="4000" i="1" dirty="0"/>
          </a:p>
          <a:p>
            <a:pPr marL="0" indent="0" algn="just">
              <a:buNone/>
            </a:pPr>
            <a:endParaRPr lang="pt-BR" sz="4000" i="1" dirty="0"/>
          </a:p>
        </p:txBody>
      </p:sp>
      <p:sp>
        <p:nvSpPr>
          <p:cNvPr id="21" name="CaixaDeTexto 20"/>
          <p:cNvSpPr txBox="1"/>
          <p:nvPr/>
        </p:nvSpPr>
        <p:spPr>
          <a:xfrm>
            <a:off x="317349" y="1852299"/>
            <a:ext cx="7959752" cy="4093428"/>
          </a:xfrm>
          <a:prstGeom prst="rect">
            <a:avLst/>
          </a:prstGeom>
          <a:noFill/>
        </p:spPr>
        <p:txBody>
          <a:bodyPr wrap="square" rtlCol="0">
            <a:spAutoFit/>
          </a:bodyPr>
          <a:lstStyle/>
          <a:p>
            <a:r>
              <a:rPr lang="pt-BR" sz="2000" i="1" dirty="0"/>
              <a:t>2 (</a:t>
            </a:r>
            <a:r>
              <a:rPr lang="pt-BR" sz="2000" i="1" dirty="0" err="1"/>
              <a:t>brand</a:t>
            </a:r>
            <a:r>
              <a:rPr lang="pt-BR" sz="2000" i="1" dirty="0"/>
              <a:t> </a:t>
            </a:r>
            <a:r>
              <a:rPr lang="pt-BR" sz="2000" i="1" dirty="0" err="1"/>
              <a:t>power</a:t>
            </a:r>
            <a:r>
              <a:rPr lang="pt-BR" sz="2000" i="1" dirty="0"/>
              <a:t>: </a:t>
            </a:r>
            <a:r>
              <a:rPr lang="pt-BR" sz="2000" i="1" dirty="0" err="1"/>
              <a:t>low</a:t>
            </a:r>
            <a:r>
              <a:rPr lang="pt-BR" sz="2000" i="1" dirty="0"/>
              <a:t> x high) x 2 (</a:t>
            </a:r>
            <a:r>
              <a:rPr lang="pt-BR" sz="2000" i="1" dirty="0" err="1"/>
              <a:t>trust</a:t>
            </a:r>
            <a:r>
              <a:rPr lang="pt-BR" sz="2000" i="1" dirty="0"/>
              <a:t>: </a:t>
            </a:r>
            <a:r>
              <a:rPr lang="pt-BR" sz="2000" i="1" dirty="0" err="1"/>
              <a:t>low</a:t>
            </a:r>
            <a:r>
              <a:rPr lang="pt-BR" sz="2000" i="1" dirty="0"/>
              <a:t> x </a:t>
            </a:r>
            <a:r>
              <a:rPr lang="pt-BR" sz="2000" i="1" dirty="0" smtClean="0"/>
              <a:t>high) - </a:t>
            </a:r>
            <a:r>
              <a:rPr lang="pt-BR" sz="2000" i="1" dirty="0" err="1" smtClean="0"/>
              <a:t>Between-subjects</a:t>
            </a:r>
            <a:endParaRPr lang="pt-BR" sz="2000" i="1" dirty="0"/>
          </a:p>
          <a:p>
            <a:r>
              <a:rPr lang="pt-BR" sz="2000" i="1" dirty="0"/>
              <a:t>n = 133 </a:t>
            </a:r>
            <a:r>
              <a:rPr lang="pt-BR" sz="2000" i="1" dirty="0" err="1" smtClean="0"/>
              <a:t>students</a:t>
            </a:r>
            <a:r>
              <a:rPr lang="pt-BR" sz="2000" i="1" dirty="0" smtClean="0"/>
              <a:t>;  </a:t>
            </a:r>
            <a:r>
              <a:rPr lang="en-US" sz="2000" i="1" dirty="0" smtClean="0"/>
              <a:t>56% females</a:t>
            </a:r>
            <a:r>
              <a:rPr lang="en-US" sz="2000" i="1" dirty="0"/>
              <a:t>, av. age </a:t>
            </a:r>
            <a:r>
              <a:rPr lang="en-US" sz="2000" i="1" dirty="0" smtClean="0"/>
              <a:t>23 </a:t>
            </a:r>
            <a:endParaRPr lang="pt-BR" sz="2000" i="1" dirty="0"/>
          </a:p>
          <a:p>
            <a:r>
              <a:rPr lang="pt-BR" sz="2000" i="1" dirty="0" err="1"/>
              <a:t>Low</a:t>
            </a:r>
            <a:r>
              <a:rPr lang="pt-BR" sz="2000" i="1" dirty="0"/>
              <a:t> </a:t>
            </a:r>
            <a:r>
              <a:rPr lang="pt-BR" sz="2000" i="1" dirty="0" err="1"/>
              <a:t>brand</a:t>
            </a:r>
            <a:r>
              <a:rPr lang="pt-BR" sz="2000" i="1" dirty="0"/>
              <a:t> </a:t>
            </a:r>
            <a:r>
              <a:rPr lang="pt-BR" sz="2000" i="1" dirty="0" err="1"/>
              <a:t>power</a:t>
            </a:r>
            <a:r>
              <a:rPr lang="pt-BR" sz="2000" i="1" dirty="0"/>
              <a:t>: CCE / High </a:t>
            </a:r>
            <a:r>
              <a:rPr lang="pt-BR" sz="2000" i="1" dirty="0" err="1"/>
              <a:t>brand</a:t>
            </a:r>
            <a:r>
              <a:rPr lang="pt-BR" sz="2000" i="1" dirty="0"/>
              <a:t> </a:t>
            </a:r>
            <a:r>
              <a:rPr lang="pt-BR" sz="2000" i="1" dirty="0" err="1"/>
              <a:t>power</a:t>
            </a:r>
            <a:r>
              <a:rPr lang="pt-BR" sz="2000" i="1" dirty="0"/>
              <a:t>: Sony</a:t>
            </a:r>
          </a:p>
          <a:p>
            <a:r>
              <a:rPr lang="en-US" sz="2000" i="1" dirty="0" smtClean="0"/>
              <a:t>Paper and pencil application</a:t>
            </a:r>
          </a:p>
          <a:p>
            <a:endParaRPr lang="en-US" i="1" dirty="0" smtClean="0"/>
          </a:p>
          <a:p>
            <a:endParaRPr lang="en-US" i="1" dirty="0" smtClean="0"/>
          </a:p>
          <a:p>
            <a:r>
              <a:rPr lang="en-US" i="1" dirty="0" smtClean="0"/>
              <a:t>Scenario: </a:t>
            </a:r>
            <a:r>
              <a:rPr lang="en-US" dirty="0" smtClean="0"/>
              <a:t>Brand Manipulation</a:t>
            </a:r>
          </a:p>
          <a:p>
            <a:pPr fontAlgn="base"/>
            <a:endParaRPr lang="en-US" dirty="0" smtClean="0"/>
          </a:p>
          <a:p>
            <a:pPr fontAlgn="base"/>
            <a:r>
              <a:rPr lang="en-US" i="1" dirty="0" smtClean="0"/>
              <a:t>You are at a critical time at your life, end of the semester at your undergrad, and you nee to finish important jobs (end of course essays, credit homework and final presentations). You just bought one notebook from </a:t>
            </a:r>
            <a:r>
              <a:rPr lang="en-US" b="1" i="1" dirty="0" smtClean="0"/>
              <a:t>CCE (Sony)  </a:t>
            </a:r>
            <a:r>
              <a:rPr lang="en-US" i="1" dirty="0" smtClean="0"/>
              <a:t>wit the following configuration: 15’’ screen, processor with 2.90 GHz, 4 Gb RAM and 500 Gb HD. This notebook is very important do allow you to finish all your tasks and maintain your schedule under control.</a:t>
            </a:r>
          </a:p>
        </p:txBody>
      </p:sp>
      <p:sp>
        <p:nvSpPr>
          <p:cNvPr id="23" name="Retângulo 22"/>
          <p:cNvSpPr/>
          <p:nvPr/>
        </p:nvSpPr>
        <p:spPr>
          <a:xfrm>
            <a:off x="1" y="2"/>
            <a:ext cx="9143999" cy="578839"/>
          </a:xfrm>
          <a:prstGeom prst="rect">
            <a:avLst/>
          </a:prstGeom>
          <a:solidFill>
            <a:srgbClr val="1101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Candara" panose="020E0502030303020204" pitchFamily="34" charset="0"/>
              </a:rPr>
              <a:t>The Perception of Power </a:t>
            </a:r>
            <a:r>
              <a:rPr lang="en-US" sz="2800" b="1" dirty="0" smtClean="0">
                <a:latin typeface="Candara" panose="020E0502030303020204" pitchFamily="34" charset="0"/>
              </a:rPr>
              <a:t>in </a:t>
            </a:r>
            <a:r>
              <a:rPr lang="en-US" sz="2800" b="1" dirty="0">
                <a:latin typeface="Candara" panose="020E0502030303020204" pitchFamily="34" charset="0"/>
              </a:rPr>
              <a:t>Consumer-Brand Relationships</a:t>
            </a:r>
            <a:endParaRPr lang="pt-BR" sz="2800" b="1" dirty="0">
              <a:latin typeface="Candara" panose="020E0502030303020204" pitchFamily="34" charset="0"/>
            </a:endParaRPr>
          </a:p>
        </p:txBody>
      </p:sp>
    </p:spTree>
    <p:extLst>
      <p:ext uri="{BB962C8B-B14F-4D97-AF65-F5344CB8AC3E}">
        <p14:creationId xmlns:p14="http://schemas.microsoft.com/office/powerpoint/2010/main" val="4251610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ço Reservado para Conteúdo 2"/>
          <p:cNvSpPr>
            <a:spLocks noGrp="1"/>
          </p:cNvSpPr>
          <p:nvPr>
            <p:ph idx="1"/>
          </p:nvPr>
        </p:nvSpPr>
        <p:spPr>
          <a:xfrm>
            <a:off x="0" y="700092"/>
            <a:ext cx="9143999" cy="538177"/>
          </a:xfrm>
          <a:solidFill>
            <a:schemeClr val="accent1">
              <a:lumMod val="40000"/>
              <a:lumOff val="60000"/>
            </a:schemeClr>
          </a:solidFill>
        </p:spPr>
        <p:txBody>
          <a:bodyPr>
            <a:noAutofit/>
          </a:bodyPr>
          <a:lstStyle/>
          <a:p>
            <a:pPr marL="0" indent="0" algn="just">
              <a:buNone/>
            </a:pPr>
            <a:r>
              <a:rPr lang="pt-BR" sz="4000" b="1" dirty="0" err="1" smtClean="0"/>
              <a:t>Study</a:t>
            </a:r>
            <a:r>
              <a:rPr lang="pt-BR" sz="4000" b="1" dirty="0" smtClean="0"/>
              <a:t> 3</a:t>
            </a:r>
          </a:p>
          <a:p>
            <a:pPr marL="0" indent="0" algn="just">
              <a:buNone/>
            </a:pPr>
            <a:endParaRPr lang="pt-BR" sz="4000" i="1" dirty="0"/>
          </a:p>
          <a:p>
            <a:pPr marL="0" indent="0" algn="just">
              <a:buNone/>
            </a:pPr>
            <a:endParaRPr lang="pt-BR" sz="4000" i="1" dirty="0"/>
          </a:p>
        </p:txBody>
      </p:sp>
      <p:sp>
        <p:nvSpPr>
          <p:cNvPr id="21" name="CaixaDeTexto 20"/>
          <p:cNvSpPr txBox="1"/>
          <p:nvPr/>
        </p:nvSpPr>
        <p:spPr>
          <a:xfrm>
            <a:off x="317349" y="1852299"/>
            <a:ext cx="7959752" cy="3170099"/>
          </a:xfrm>
          <a:prstGeom prst="rect">
            <a:avLst/>
          </a:prstGeom>
          <a:noFill/>
        </p:spPr>
        <p:txBody>
          <a:bodyPr wrap="square" rtlCol="0">
            <a:spAutoFit/>
          </a:bodyPr>
          <a:lstStyle/>
          <a:p>
            <a:r>
              <a:rPr lang="en-US" sz="2000" b="1" i="1" dirty="0" smtClean="0"/>
              <a:t>Manipulation of Brand trust</a:t>
            </a:r>
          </a:p>
          <a:p>
            <a:endParaRPr lang="en-US" i="1" dirty="0" smtClean="0"/>
          </a:p>
          <a:p>
            <a:endParaRPr lang="en-US" i="1" dirty="0" smtClean="0"/>
          </a:p>
          <a:p>
            <a:r>
              <a:rPr lang="en-US" i="1" dirty="0" smtClean="0"/>
              <a:t>Scenario: </a:t>
            </a:r>
            <a:r>
              <a:rPr lang="en-US" dirty="0" smtClean="0"/>
              <a:t> (Negative)</a:t>
            </a:r>
          </a:p>
          <a:p>
            <a:pPr fontAlgn="base"/>
            <a:endParaRPr lang="en-US" dirty="0" smtClean="0"/>
          </a:p>
          <a:p>
            <a:pPr fontAlgn="base"/>
            <a:r>
              <a:rPr lang="en-US" i="1" dirty="0" smtClean="0"/>
              <a:t>A few days after you bought your new SONY/CCE notebook, it has some serious problems. It starts to heat the processor for no apparent reason. So it stops working. You don´t know by now if you will access your files. You contacted the Costumer Service and they informed you that there are some factory problems and that the brand will substitute your computer in 45 days. At the internet you found a lot of complaints about the brand...</a:t>
            </a:r>
          </a:p>
        </p:txBody>
      </p:sp>
      <p:sp>
        <p:nvSpPr>
          <p:cNvPr id="23" name="Retângulo 22"/>
          <p:cNvSpPr/>
          <p:nvPr/>
        </p:nvSpPr>
        <p:spPr>
          <a:xfrm>
            <a:off x="1" y="2"/>
            <a:ext cx="9143999" cy="578839"/>
          </a:xfrm>
          <a:prstGeom prst="rect">
            <a:avLst/>
          </a:prstGeom>
          <a:solidFill>
            <a:srgbClr val="1101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Candara" panose="020E0502030303020204" pitchFamily="34" charset="0"/>
              </a:rPr>
              <a:t>The Perception of Power </a:t>
            </a:r>
            <a:r>
              <a:rPr lang="en-US" sz="2800" b="1" dirty="0" smtClean="0">
                <a:latin typeface="Candara" panose="020E0502030303020204" pitchFamily="34" charset="0"/>
              </a:rPr>
              <a:t>in </a:t>
            </a:r>
            <a:r>
              <a:rPr lang="en-US" sz="2800" b="1" dirty="0">
                <a:latin typeface="Candara" panose="020E0502030303020204" pitchFamily="34" charset="0"/>
              </a:rPr>
              <a:t>Consumer-Brand Relationships</a:t>
            </a:r>
            <a:endParaRPr lang="pt-BR" sz="2800" b="1" dirty="0">
              <a:latin typeface="Candara" panose="020E0502030303020204" pitchFamily="34" charset="0"/>
            </a:endParaRPr>
          </a:p>
        </p:txBody>
      </p:sp>
    </p:spTree>
    <p:extLst>
      <p:ext uri="{BB962C8B-B14F-4D97-AF65-F5344CB8AC3E}">
        <p14:creationId xmlns:p14="http://schemas.microsoft.com/office/powerpoint/2010/main" val="40791990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ço Reservado para Conteúdo 2"/>
          <p:cNvSpPr>
            <a:spLocks noGrp="1"/>
          </p:cNvSpPr>
          <p:nvPr>
            <p:ph idx="1"/>
          </p:nvPr>
        </p:nvSpPr>
        <p:spPr>
          <a:xfrm>
            <a:off x="0" y="700092"/>
            <a:ext cx="9143999" cy="538177"/>
          </a:xfrm>
          <a:solidFill>
            <a:schemeClr val="accent1">
              <a:lumMod val="40000"/>
              <a:lumOff val="60000"/>
            </a:schemeClr>
          </a:solidFill>
        </p:spPr>
        <p:txBody>
          <a:bodyPr>
            <a:noAutofit/>
          </a:bodyPr>
          <a:lstStyle/>
          <a:p>
            <a:pPr marL="0" indent="0" algn="just">
              <a:buNone/>
            </a:pPr>
            <a:r>
              <a:rPr lang="pt-BR" sz="4000" b="1" dirty="0" err="1" smtClean="0"/>
              <a:t>Study</a:t>
            </a:r>
            <a:r>
              <a:rPr lang="pt-BR" sz="4000" b="1" dirty="0" smtClean="0"/>
              <a:t> 3 (H1)</a:t>
            </a:r>
          </a:p>
          <a:p>
            <a:pPr marL="0" indent="0" algn="just">
              <a:buNone/>
            </a:pPr>
            <a:endParaRPr lang="pt-BR" sz="4000" i="1" dirty="0"/>
          </a:p>
          <a:p>
            <a:pPr marL="0" indent="0" algn="just">
              <a:buNone/>
            </a:pPr>
            <a:endParaRPr lang="pt-BR" sz="4000" i="1" dirty="0"/>
          </a:p>
        </p:txBody>
      </p:sp>
      <p:sp>
        <p:nvSpPr>
          <p:cNvPr id="21" name="CaixaDeTexto 20"/>
          <p:cNvSpPr txBox="1"/>
          <p:nvPr/>
        </p:nvSpPr>
        <p:spPr>
          <a:xfrm>
            <a:off x="103594" y="2097811"/>
            <a:ext cx="3619166" cy="3970318"/>
          </a:xfrm>
          <a:prstGeom prst="rect">
            <a:avLst/>
          </a:prstGeom>
          <a:noFill/>
        </p:spPr>
        <p:txBody>
          <a:bodyPr wrap="square" rtlCol="0">
            <a:spAutoFit/>
          </a:bodyPr>
          <a:lstStyle/>
          <a:p>
            <a:r>
              <a:rPr lang="en-US" i="1" dirty="0" smtClean="0"/>
              <a:t>No significant difference considering Involvement, scenario understanding and realism.</a:t>
            </a:r>
          </a:p>
          <a:p>
            <a:endParaRPr lang="pt-BR" i="1" dirty="0"/>
          </a:p>
          <a:p>
            <a:r>
              <a:rPr lang="en-US" i="1" dirty="0" smtClean="0"/>
              <a:t>SONY has higher </a:t>
            </a:r>
            <a:r>
              <a:rPr lang="en-US" i="1" dirty="0"/>
              <a:t>perception of power </a:t>
            </a:r>
            <a:r>
              <a:rPr lang="en-US" i="1" dirty="0" smtClean="0"/>
              <a:t>(5,53) </a:t>
            </a:r>
            <a:r>
              <a:rPr lang="en-US" i="1" dirty="0"/>
              <a:t>than </a:t>
            </a:r>
            <a:r>
              <a:rPr lang="en-US" i="1" dirty="0" smtClean="0"/>
              <a:t>CCE (2,37) </a:t>
            </a:r>
            <a:r>
              <a:rPr lang="en-US" i="1" dirty="0"/>
              <a:t>(</a:t>
            </a:r>
            <a:r>
              <a:rPr lang="en-US" i="1" dirty="0" smtClean="0"/>
              <a:t>t=15,84, </a:t>
            </a:r>
            <a:r>
              <a:rPr lang="en-US" i="1" dirty="0"/>
              <a:t>p&lt;0,01)</a:t>
            </a:r>
          </a:p>
          <a:p>
            <a:endParaRPr lang="en-US" i="1" dirty="0"/>
          </a:p>
          <a:p>
            <a:r>
              <a:rPr lang="en-US" i="1" dirty="0"/>
              <a:t>Consumer Perception of Power are higher for </a:t>
            </a:r>
            <a:r>
              <a:rPr lang="en-US" i="1" dirty="0" smtClean="0"/>
              <a:t>CCE (7,05) </a:t>
            </a:r>
            <a:r>
              <a:rPr lang="en-US" i="1" dirty="0"/>
              <a:t>than for </a:t>
            </a:r>
            <a:r>
              <a:rPr lang="en-US" i="1" dirty="0" smtClean="0"/>
              <a:t>SONY (6,12) </a:t>
            </a:r>
            <a:r>
              <a:rPr lang="en-US" i="1" dirty="0"/>
              <a:t>(</a:t>
            </a:r>
            <a:r>
              <a:rPr lang="en-US" i="1" dirty="0" smtClean="0"/>
              <a:t>t=4,93, p&lt;0,01)</a:t>
            </a:r>
            <a:endParaRPr lang="en-US" i="1" dirty="0"/>
          </a:p>
          <a:p>
            <a:endParaRPr lang="pt-BR" i="1" dirty="0" smtClean="0"/>
          </a:p>
          <a:p>
            <a:endParaRPr lang="pt-BR" i="1" dirty="0"/>
          </a:p>
          <a:p>
            <a:r>
              <a:rPr lang="pt-BR" i="1" dirty="0" smtClean="0"/>
              <a:t> </a:t>
            </a:r>
            <a:endParaRPr lang="pt-BR" sz="1600" i="1" dirty="0" smtClean="0"/>
          </a:p>
        </p:txBody>
      </p:sp>
      <p:sp>
        <p:nvSpPr>
          <p:cNvPr id="23" name="Retângulo 22"/>
          <p:cNvSpPr/>
          <p:nvPr/>
        </p:nvSpPr>
        <p:spPr>
          <a:xfrm>
            <a:off x="1" y="2"/>
            <a:ext cx="9143999" cy="578839"/>
          </a:xfrm>
          <a:prstGeom prst="rect">
            <a:avLst/>
          </a:prstGeom>
          <a:solidFill>
            <a:srgbClr val="1101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Candara" panose="020E0502030303020204" pitchFamily="34" charset="0"/>
              </a:rPr>
              <a:t>The Perception of Power </a:t>
            </a:r>
            <a:r>
              <a:rPr lang="en-US" sz="2800" b="1" dirty="0" smtClean="0">
                <a:latin typeface="Candara" panose="020E0502030303020204" pitchFamily="34" charset="0"/>
              </a:rPr>
              <a:t>in </a:t>
            </a:r>
            <a:r>
              <a:rPr lang="en-US" sz="2800" b="1" dirty="0">
                <a:latin typeface="Candara" panose="020E0502030303020204" pitchFamily="34" charset="0"/>
              </a:rPr>
              <a:t>Consumer-Brand Relationships</a:t>
            </a:r>
            <a:endParaRPr lang="pt-BR" sz="2800" b="1" dirty="0">
              <a:latin typeface="Candara" panose="020E0502030303020204" pitchFamily="34" charset="0"/>
            </a:endParaRPr>
          </a:p>
        </p:txBody>
      </p:sp>
      <p:graphicFrame>
        <p:nvGraphicFramePr>
          <p:cNvPr id="6" name="Gráfico 5"/>
          <p:cNvGraphicFramePr>
            <a:graphicFrameLocks/>
          </p:cNvGraphicFramePr>
          <p:nvPr>
            <p:extLst>
              <p:ext uri="{D42A27DB-BD31-4B8C-83A1-F6EECF244321}">
                <p14:modId xmlns:p14="http://schemas.microsoft.com/office/powerpoint/2010/main" val="280403853"/>
              </p:ext>
            </p:extLst>
          </p:nvPr>
        </p:nvGraphicFramePr>
        <p:xfrm>
          <a:off x="4091049" y="2342407"/>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783967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ço Reservado para Conteúdo 2"/>
          <p:cNvSpPr>
            <a:spLocks noGrp="1"/>
          </p:cNvSpPr>
          <p:nvPr>
            <p:ph idx="1"/>
          </p:nvPr>
        </p:nvSpPr>
        <p:spPr>
          <a:xfrm>
            <a:off x="0" y="700092"/>
            <a:ext cx="9143999" cy="538177"/>
          </a:xfrm>
          <a:solidFill>
            <a:schemeClr val="accent1">
              <a:lumMod val="40000"/>
              <a:lumOff val="60000"/>
            </a:schemeClr>
          </a:solidFill>
        </p:spPr>
        <p:txBody>
          <a:bodyPr>
            <a:noAutofit/>
          </a:bodyPr>
          <a:lstStyle/>
          <a:p>
            <a:pPr marL="0" indent="0" algn="just">
              <a:buNone/>
            </a:pPr>
            <a:r>
              <a:rPr lang="pt-BR" sz="4000" b="1" dirty="0" err="1" smtClean="0"/>
              <a:t>Study</a:t>
            </a:r>
            <a:r>
              <a:rPr lang="pt-BR" sz="4000" b="1" dirty="0" smtClean="0"/>
              <a:t> 3 (H2)</a:t>
            </a:r>
          </a:p>
          <a:p>
            <a:pPr marL="0" indent="0" algn="just">
              <a:buNone/>
            </a:pPr>
            <a:endParaRPr lang="pt-BR" sz="4000" i="1" dirty="0"/>
          </a:p>
          <a:p>
            <a:pPr marL="0" indent="0" algn="just">
              <a:buNone/>
            </a:pPr>
            <a:endParaRPr lang="pt-BR" sz="4000" i="1" dirty="0"/>
          </a:p>
        </p:txBody>
      </p:sp>
      <p:sp>
        <p:nvSpPr>
          <p:cNvPr id="21" name="CaixaDeTexto 20"/>
          <p:cNvSpPr txBox="1"/>
          <p:nvPr/>
        </p:nvSpPr>
        <p:spPr>
          <a:xfrm>
            <a:off x="103594" y="2691575"/>
            <a:ext cx="3619166" cy="2862322"/>
          </a:xfrm>
          <a:prstGeom prst="rect">
            <a:avLst/>
          </a:prstGeom>
          <a:noFill/>
        </p:spPr>
        <p:txBody>
          <a:bodyPr wrap="square" rtlCol="0">
            <a:spAutoFit/>
          </a:bodyPr>
          <a:lstStyle/>
          <a:p>
            <a:r>
              <a:rPr lang="pt-BR" i="1" dirty="0" err="1" smtClean="0"/>
              <a:t>Influence</a:t>
            </a:r>
            <a:r>
              <a:rPr lang="pt-BR" i="1" dirty="0" smtClean="0"/>
              <a:t> </a:t>
            </a:r>
            <a:r>
              <a:rPr lang="pt-BR" i="1" dirty="0" err="1" smtClean="0"/>
              <a:t>of</a:t>
            </a:r>
            <a:r>
              <a:rPr lang="pt-BR" i="1" dirty="0" smtClean="0"/>
              <a:t> Brand </a:t>
            </a:r>
            <a:r>
              <a:rPr lang="pt-BR" i="1" dirty="0" err="1" smtClean="0"/>
              <a:t>on</a:t>
            </a:r>
            <a:r>
              <a:rPr lang="pt-BR" i="1" dirty="0" smtClean="0"/>
              <a:t> </a:t>
            </a:r>
            <a:r>
              <a:rPr lang="pt-BR" i="1" dirty="0" err="1" smtClean="0"/>
              <a:t>Dependence</a:t>
            </a:r>
            <a:endParaRPr lang="pt-BR" i="1" dirty="0" smtClean="0"/>
          </a:p>
          <a:p>
            <a:endParaRPr lang="pt-BR" i="1" dirty="0" smtClean="0"/>
          </a:p>
          <a:p>
            <a:endParaRPr lang="en-US" i="1" dirty="0"/>
          </a:p>
          <a:p>
            <a:r>
              <a:rPr lang="en-US" i="1" dirty="0"/>
              <a:t>Consumer Perception of </a:t>
            </a:r>
            <a:r>
              <a:rPr lang="en-US" i="1" dirty="0" smtClean="0"/>
              <a:t>Dependence  </a:t>
            </a:r>
            <a:r>
              <a:rPr lang="en-US" i="1" dirty="0"/>
              <a:t>are </a:t>
            </a:r>
            <a:r>
              <a:rPr lang="en-US" i="1" dirty="0" smtClean="0"/>
              <a:t>lower </a:t>
            </a:r>
            <a:r>
              <a:rPr lang="en-US" i="1" dirty="0"/>
              <a:t>for </a:t>
            </a:r>
            <a:r>
              <a:rPr lang="en-US" i="1" dirty="0" smtClean="0"/>
              <a:t>CCE (2,48) </a:t>
            </a:r>
            <a:r>
              <a:rPr lang="en-US" i="1" dirty="0"/>
              <a:t>than for </a:t>
            </a:r>
            <a:r>
              <a:rPr lang="en-US" i="1" dirty="0" smtClean="0"/>
              <a:t>SONY (5,51) </a:t>
            </a:r>
            <a:r>
              <a:rPr lang="en-US" i="1" dirty="0"/>
              <a:t>(</a:t>
            </a:r>
            <a:r>
              <a:rPr lang="en-US" i="1" dirty="0" smtClean="0"/>
              <a:t>t=13,06, p&lt;0,001)</a:t>
            </a:r>
          </a:p>
          <a:p>
            <a:endParaRPr lang="en-US" i="1" dirty="0"/>
          </a:p>
          <a:p>
            <a:endParaRPr lang="pt-BR" i="1" dirty="0" smtClean="0"/>
          </a:p>
          <a:p>
            <a:endParaRPr lang="pt-BR" i="1" dirty="0"/>
          </a:p>
          <a:p>
            <a:r>
              <a:rPr lang="pt-BR" i="1" dirty="0" smtClean="0"/>
              <a:t> </a:t>
            </a:r>
            <a:endParaRPr lang="pt-BR" sz="1600" i="1" dirty="0" smtClean="0"/>
          </a:p>
        </p:txBody>
      </p:sp>
      <p:sp>
        <p:nvSpPr>
          <p:cNvPr id="23" name="Retângulo 22"/>
          <p:cNvSpPr/>
          <p:nvPr/>
        </p:nvSpPr>
        <p:spPr>
          <a:xfrm>
            <a:off x="1" y="2"/>
            <a:ext cx="9143999" cy="578839"/>
          </a:xfrm>
          <a:prstGeom prst="rect">
            <a:avLst/>
          </a:prstGeom>
          <a:solidFill>
            <a:srgbClr val="1101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Candara" panose="020E0502030303020204" pitchFamily="34" charset="0"/>
              </a:rPr>
              <a:t>The Perception of Power </a:t>
            </a:r>
            <a:r>
              <a:rPr lang="en-US" sz="2800" b="1" dirty="0" smtClean="0">
                <a:latin typeface="Candara" panose="020E0502030303020204" pitchFamily="34" charset="0"/>
              </a:rPr>
              <a:t>in </a:t>
            </a:r>
            <a:r>
              <a:rPr lang="en-US" sz="2800" b="1" dirty="0">
                <a:latin typeface="Candara" panose="020E0502030303020204" pitchFamily="34" charset="0"/>
              </a:rPr>
              <a:t>Consumer-Brand Relationships</a:t>
            </a:r>
            <a:endParaRPr lang="pt-BR" sz="2800" b="1" dirty="0">
              <a:latin typeface="Candara" panose="020E050203030302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6575" y="2620325"/>
            <a:ext cx="4584700" cy="275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18111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lipse 8"/>
          <p:cNvSpPr/>
          <p:nvPr/>
        </p:nvSpPr>
        <p:spPr>
          <a:xfrm>
            <a:off x="661512" y="4134874"/>
            <a:ext cx="1829902" cy="84705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solidFill>
                  <a:schemeClr val="tx1"/>
                </a:solidFill>
              </a:rPr>
              <a:t>Brand Power </a:t>
            </a:r>
            <a:endParaRPr lang="pt-BR" dirty="0">
              <a:solidFill>
                <a:schemeClr val="tx1"/>
              </a:solidFill>
            </a:endParaRPr>
          </a:p>
        </p:txBody>
      </p:sp>
      <p:sp>
        <p:nvSpPr>
          <p:cNvPr id="12" name="Elipse 11"/>
          <p:cNvSpPr/>
          <p:nvPr/>
        </p:nvSpPr>
        <p:spPr>
          <a:xfrm>
            <a:off x="6711767" y="4134874"/>
            <a:ext cx="1662542" cy="84705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err="1" smtClean="0">
                <a:solidFill>
                  <a:schemeClr val="tx1"/>
                </a:solidFill>
              </a:rPr>
              <a:t>Consumer</a:t>
            </a:r>
            <a:endParaRPr lang="pt-BR" dirty="0" smtClean="0">
              <a:solidFill>
                <a:schemeClr val="tx1"/>
              </a:solidFill>
            </a:endParaRPr>
          </a:p>
          <a:p>
            <a:pPr algn="ctr"/>
            <a:r>
              <a:rPr lang="pt-BR" dirty="0" smtClean="0">
                <a:solidFill>
                  <a:schemeClr val="tx1"/>
                </a:solidFill>
              </a:rPr>
              <a:t>Power</a:t>
            </a:r>
            <a:endParaRPr lang="pt-BR" dirty="0">
              <a:solidFill>
                <a:schemeClr val="tx1"/>
              </a:solidFill>
            </a:endParaRPr>
          </a:p>
        </p:txBody>
      </p:sp>
      <p:sp>
        <p:nvSpPr>
          <p:cNvPr id="13" name="Elipse 12"/>
          <p:cNvSpPr/>
          <p:nvPr/>
        </p:nvSpPr>
        <p:spPr>
          <a:xfrm>
            <a:off x="3317298" y="2424787"/>
            <a:ext cx="2218520" cy="87563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solidFill>
                  <a:schemeClr val="tx1"/>
                </a:solidFill>
              </a:rPr>
              <a:t>Brand </a:t>
            </a:r>
            <a:r>
              <a:rPr lang="pt-BR" dirty="0" err="1" smtClean="0">
                <a:solidFill>
                  <a:schemeClr val="tx1"/>
                </a:solidFill>
              </a:rPr>
              <a:t>dependence</a:t>
            </a:r>
            <a:endParaRPr lang="pt-BR" dirty="0">
              <a:solidFill>
                <a:schemeClr val="tx1"/>
              </a:solidFill>
            </a:endParaRPr>
          </a:p>
        </p:txBody>
      </p:sp>
      <p:cxnSp>
        <p:nvCxnSpPr>
          <p:cNvPr id="15" name="Conector de seta reta 14"/>
          <p:cNvCxnSpPr>
            <a:stCxn id="9" idx="6"/>
            <a:endCxn id="12" idx="2"/>
          </p:cNvCxnSpPr>
          <p:nvPr/>
        </p:nvCxnSpPr>
        <p:spPr>
          <a:xfrm>
            <a:off x="2491414" y="4558399"/>
            <a:ext cx="4220353"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Conector de seta reta 15"/>
          <p:cNvCxnSpPr>
            <a:stCxn id="9" idx="0"/>
            <a:endCxn id="13" idx="2"/>
          </p:cNvCxnSpPr>
          <p:nvPr/>
        </p:nvCxnSpPr>
        <p:spPr>
          <a:xfrm flipV="1">
            <a:off x="1576463" y="2862606"/>
            <a:ext cx="1740834" cy="12722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Conector de seta reta 16"/>
          <p:cNvCxnSpPr>
            <a:stCxn id="13" idx="6"/>
            <a:endCxn id="12" idx="0"/>
          </p:cNvCxnSpPr>
          <p:nvPr/>
        </p:nvCxnSpPr>
        <p:spPr>
          <a:xfrm>
            <a:off x="5535817" y="2862606"/>
            <a:ext cx="2007221" cy="12722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3" name="CaixaDeTexto 62"/>
          <p:cNvSpPr txBox="1"/>
          <p:nvPr/>
        </p:nvSpPr>
        <p:spPr>
          <a:xfrm>
            <a:off x="3976100" y="3376860"/>
            <a:ext cx="900915" cy="369332"/>
          </a:xfrm>
          <a:prstGeom prst="rect">
            <a:avLst/>
          </a:prstGeom>
          <a:noFill/>
        </p:spPr>
        <p:txBody>
          <a:bodyPr wrap="square" rtlCol="0">
            <a:spAutoFit/>
          </a:bodyPr>
          <a:lstStyle/>
          <a:p>
            <a:pPr algn="ctr"/>
            <a:r>
              <a:rPr lang="pt-BR" b="1" dirty="0" smtClean="0"/>
              <a:t>H2</a:t>
            </a:r>
            <a:endParaRPr lang="pt-BR" b="1" dirty="0"/>
          </a:p>
        </p:txBody>
      </p:sp>
      <p:sp>
        <p:nvSpPr>
          <p:cNvPr id="78" name="Retângulo 77"/>
          <p:cNvSpPr/>
          <p:nvPr/>
        </p:nvSpPr>
        <p:spPr>
          <a:xfrm>
            <a:off x="1" y="2"/>
            <a:ext cx="9143999" cy="578839"/>
          </a:xfrm>
          <a:prstGeom prst="rect">
            <a:avLst/>
          </a:prstGeom>
          <a:solidFill>
            <a:srgbClr val="1101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Candara" panose="020E0502030303020204" pitchFamily="34" charset="0"/>
              </a:rPr>
              <a:t>The Perception of Power </a:t>
            </a:r>
            <a:r>
              <a:rPr lang="en-US" sz="2800" b="1" dirty="0" smtClean="0">
                <a:latin typeface="Candara" panose="020E0502030303020204" pitchFamily="34" charset="0"/>
              </a:rPr>
              <a:t>in </a:t>
            </a:r>
            <a:r>
              <a:rPr lang="en-US" sz="2800" b="1" dirty="0">
                <a:latin typeface="Candara" panose="020E0502030303020204" pitchFamily="34" charset="0"/>
              </a:rPr>
              <a:t>Consumer-Brand Relationships</a:t>
            </a:r>
            <a:endParaRPr lang="pt-BR" sz="2800" b="1" dirty="0">
              <a:latin typeface="Candara" panose="020E0502030303020204" pitchFamily="34" charset="0"/>
            </a:endParaRPr>
          </a:p>
        </p:txBody>
      </p:sp>
      <p:sp>
        <p:nvSpPr>
          <p:cNvPr id="20" name="Espaço Reservado para Conteúdo 2"/>
          <p:cNvSpPr>
            <a:spLocks noGrp="1"/>
          </p:cNvSpPr>
          <p:nvPr>
            <p:ph idx="1"/>
          </p:nvPr>
        </p:nvSpPr>
        <p:spPr>
          <a:xfrm>
            <a:off x="-4546" y="653985"/>
            <a:ext cx="9148545" cy="587586"/>
          </a:xfrm>
          <a:solidFill>
            <a:schemeClr val="accent1">
              <a:lumMod val="40000"/>
              <a:lumOff val="60000"/>
            </a:schemeClr>
          </a:solidFill>
        </p:spPr>
        <p:txBody>
          <a:bodyPr>
            <a:noAutofit/>
          </a:bodyPr>
          <a:lstStyle/>
          <a:p>
            <a:pPr marL="0" indent="0" algn="just">
              <a:lnSpc>
                <a:spcPct val="110000"/>
              </a:lnSpc>
              <a:spcBef>
                <a:spcPts val="0"/>
              </a:spcBef>
              <a:buNone/>
            </a:pPr>
            <a:r>
              <a:rPr lang="pt-BR" sz="3200" b="1" dirty="0" err="1" smtClean="0"/>
              <a:t>Study</a:t>
            </a:r>
            <a:r>
              <a:rPr lang="pt-BR" sz="3200" b="1" dirty="0" smtClean="0"/>
              <a:t> 3 (H2)</a:t>
            </a:r>
          </a:p>
          <a:p>
            <a:pPr marL="0" indent="0" algn="just">
              <a:lnSpc>
                <a:spcPct val="110000"/>
              </a:lnSpc>
              <a:spcBef>
                <a:spcPts val="0"/>
              </a:spcBef>
              <a:buNone/>
            </a:pPr>
            <a:endParaRPr lang="pt-BR" sz="2400" i="1" dirty="0"/>
          </a:p>
          <a:p>
            <a:pPr marL="0" indent="0" algn="just">
              <a:lnSpc>
                <a:spcPct val="110000"/>
              </a:lnSpc>
              <a:spcBef>
                <a:spcPts val="0"/>
              </a:spcBef>
              <a:buNone/>
            </a:pPr>
            <a:endParaRPr lang="pt-BR" sz="2400" i="1" dirty="0"/>
          </a:p>
        </p:txBody>
      </p:sp>
      <p:sp>
        <p:nvSpPr>
          <p:cNvPr id="2" name="CaixaDeTexto 1"/>
          <p:cNvSpPr txBox="1"/>
          <p:nvPr/>
        </p:nvSpPr>
        <p:spPr>
          <a:xfrm>
            <a:off x="1793173" y="2915195"/>
            <a:ext cx="688009" cy="584775"/>
          </a:xfrm>
          <a:prstGeom prst="rect">
            <a:avLst/>
          </a:prstGeom>
          <a:noFill/>
        </p:spPr>
        <p:txBody>
          <a:bodyPr wrap="none" rtlCol="0">
            <a:spAutoFit/>
          </a:bodyPr>
          <a:lstStyle/>
          <a:p>
            <a:pPr algn="ctr"/>
            <a:r>
              <a:rPr lang="pt-BR" dirty="0" smtClean="0"/>
              <a:t>3,03</a:t>
            </a:r>
          </a:p>
          <a:p>
            <a:pPr algn="ctr"/>
            <a:r>
              <a:rPr lang="pt-BR" sz="1400" dirty="0"/>
              <a:t>p</a:t>
            </a:r>
            <a:r>
              <a:rPr lang="pt-BR" sz="1400" dirty="0" smtClean="0"/>
              <a:t>&lt;0,01</a:t>
            </a:r>
            <a:endParaRPr lang="pt-BR" sz="1400" dirty="0"/>
          </a:p>
        </p:txBody>
      </p:sp>
      <p:sp>
        <p:nvSpPr>
          <p:cNvPr id="22" name="CaixaDeTexto 21"/>
          <p:cNvSpPr txBox="1"/>
          <p:nvPr/>
        </p:nvSpPr>
        <p:spPr>
          <a:xfrm>
            <a:off x="6367763" y="2775207"/>
            <a:ext cx="688009" cy="584775"/>
          </a:xfrm>
          <a:prstGeom prst="rect">
            <a:avLst/>
          </a:prstGeom>
          <a:noFill/>
        </p:spPr>
        <p:txBody>
          <a:bodyPr wrap="none" rtlCol="0">
            <a:spAutoFit/>
          </a:bodyPr>
          <a:lstStyle/>
          <a:p>
            <a:pPr algn="ctr"/>
            <a:r>
              <a:rPr lang="pt-BR" dirty="0" smtClean="0"/>
              <a:t>-0,15</a:t>
            </a:r>
          </a:p>
          <a:p>
            <a:pPr algn="ctr"/>
            <a:r>
              <a:rPr lang="pt-BR" sz="1400" dirty="0" smtClean="0"/>
              <a:t>p&lt;0,05</a:t>
            </a:r>
            <a:endParaRPr lang="pt-BR" sz="1400" dirty="0"/>
          </a:p>
        </p:txBody>
      </p:sp>
      <p:sp>
        <p:nvSpPr>
          <p:cNvPr id="23" name="CaixaDeTexto 22"/>
          <p:cNvSpPr txBox="1"/>
          <p:nvPr/>
        </p:nvSpPr>
        <p:spPr>
          <a:xfrm>
            <a:off x="3852670" y="4576920"/>
            <a:ext cx="934872" cy="369332"/>
          </a:xfrm>
          <a:prstGeom prst="rect">
            <a:avLst/>
          </a:prstGeom>
          <a:noFill/>
        </p:spPr>
        <p:txBody>
          <a:bodyPr wrap="none" rtlCol="0">
            <a:spAutoFit/>
          </a:bodyPr>
          <a:lstStyle/>
          <a:p>
            <a:pPr algn="ctr"/>
            <a:r>
              <a:rPr lang="pt-BR" dirty="0" smtClean="0"/>
              <a:t>-0,43  </a:t>
            </a:r>
            <a:r>
              <a:rPr lang="pt-BR" sz="1400" dirty="0" err="1" smtClean="0"/>
              <a:t>ns</a:t>
            </a:r>
            <a:endParaRPr lang="pt-BR" sz="1400" dirty="0"/>
          </a:p>
        </p:txBody>
      </p:sp>
    </p:spTree>
    <p:extLst>
      <p:ext uri="{BB962C8B-B14F-4D97-AF65-F5344CB8AC3E}">
        <p14:creationId xmlns:p14="http://schemas.microsoft.com/office/powerpoint/2010/main" val="8023070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ço Reservado para Conteúdo 2"/>
          <p:cNvSpPr>
            <a:spLocks noGrp="1"/>
          </p:cNvSpPr>
          <p:nvPr>
            <p:ph idx="1"/>
          </p:nvPr>
        </p:nvSpPr>
        <p:spPr>
          <a:xfrm>
            <a:off x="0" y="700092"/>
            <a:ext cx="9143999" cy="538177"/>
          </a:xfrm>
          <a:solidFill>
            <a:schemeClr val="accent1">
              <a:lumMod val="40000"/>
              <a:lumOff val="60000"/>
            </a:schemeClr>
          </a:solidFill>
        </p:spPr>
        <p:txBody>
          <a:bodyPr>
            <a:noAutofit/>
          </a:bodyPr>
          <a:lstStyle/>
          <a:p>
            <a:pPr marL="0" indent="0" algn="just">
              <a:buNone/>
            </a:pPr>
            <a:r>
              <a:rPr lang="pt-BR" sz="4000" b="1" dirty="0" err="1" smtClean="0"/>
              <a:t>Study</a:t>
            </a:r>
            <a:r>
              <a:rPr lang="pt-BR" sz="4000" b="1" dirty="0" smtClean="0"/>
              <a:t> 3 (H2)</a:t>
            </a:r>
          </a:p>
          <a:p>
            <a:pPr marL="0" indent="0" algn="just">
              <a:buNone/>
            </a:pPr>
            <a:endParaRPr lang="pt-BR" sz="4000" i="1" dirty="0"/>
          </a:p>
          <a:p>
            <a:pPr marL="0" indent="0" algn="just">
              <a:buNone/>
            </a:pPr>
            <a:endParaRPr lang="pt-BR" sz="4000" i="1" dirty="0"/>
          </a:p>
        </p:txBody>
      </p:sp>
      <p:sp>
        <p:nvSpPr>
          <p:cNvPr id="21" name="CaixaDeTexto 20"/>
          <p:cNvSpPr txBox="1"/>
          <p:nvPr/>
        </p:nvSpPr>
        <p:spPr>
          <a:xfrm>
            <a:off x="103594" y="2620325"/>
            <a:ext cx="3619166" cy="4247317"/>
          </a:xfrm>
          <a:prstGeom prst="rect">
            <a:avLst/>
          </a:prstGeom>
          <a:noFill/>
        </p:spPr>
        <p:txBody>
          <a:bodyPr wrap="square" rtlCol="0">
            <a:spAutoFit/>
          </a:bodyPr>
          <a:lstStyle/>
          <a:p>
            <a:r>
              <a:rPr lang="en-US" i="1" dirty="0" smtClean="0"/>
              <a:t>Checking Trust Manipulation:</a:t>
            </a:r>
          </a:p>
          <a:p>
            <a:r>
              <a:rPr lang="en-US" i="1" dirty="0" smtClean="0"/>
              <a:t>High Trust Scenario (6,09)</a:t>
            </a:r>
          </a:p>
          <a:p>
            <a:r>
              <a:rPr lang="en-US" i="1" dirty="0" smtClean="0"/>
              <a:t>Low Trust Scenario (5,15) </a:t>
            </a:r>
          </a:p>
          <a:p>
            <a:r>
              <a:rPr lang="en-US" i="1" dirty="0" smtClean="0"/>
              <a:t>(t=2,03; p=0,05)</a:t>
            </a:r>
          </a:p>
          <a:p>
            <a:endParaRPr lang="en-US" i="1" dirty="0"/>
          </a:p>
          <a:p>
            <a:r>
              <a:rPr lang="en-US" i="1" dirty="0" smtClean="0"/>
              <a:t>Main effect of Brand Power</a:t>
            </a:r>
          </a:p>
          <a:p>
            <a:r>
              <a:rPr lang="en-US" i="1" dirty="0" smtClean="0"/>
              <a:t>(F= 25,68; p&lt;0,01)</a:t>
            </a:r>
          </a:p>
          <a:p>
            <a:r>
              <a:rPr lang="en-US" i="1" dirty="0" smtClean="0"/>
              <a:t>Main effect of Brand Trust</a:t>
            </a:r>
          </a:p>
          <a:p>
            <a:r>
              <a:rPr lang="en-US" i="1" dirty="0" smtClean="0"/>
              <a:t>(F=4,12; p=0,044)</a:t>
            </a:r>
          </a:p>
          <a:p>
            <a:r>
              <a:rPr lang="en-US" i="1" dirty="0" smtClean="0"/>
              <a:t>Interaction Brand Power x Brand Trust   (F=5,21; p=0,028)</a:t>
            </a:r>
            <a:endParaRPr lang="en-US" i="1" dirty="0"/>
          </a:p>
          <a:p>
            <a:endParaRPr lang="pt-BR" i="1" dirty="0" smtClean="0"/>
          </a:p>
          <a:p>
            <a:endParaRPr lang="pt-BR" i="1" dirty="0" smtClean="0"/>
          </a:p>
          <a:p>
            <a:endParaRPr lang="pt-BR" i="1" dirty="0"/>
          </a:p>
          <a:p>
            <a:r>
              <a:rPr lang="pt-BR" i="1" dirty="0" smtClean="0"/>
              <a:t> </a:t>
            </a:r>
            <a:endParaRPr lang="pt-BR" sz="1600" i="1" dirty="0" smtClean="0"/>
          </a:p>
        </p:txBody>
      </p:sp>
      <p:sp>
        <p:nvSpPr>
          <p:cNvPr id="23" name="Retângulo 22"/>
          <p:cNvSpPr/>
          <p:nvPr/>
        </p:nvSpPr>
        <p:spPr>
          <a:xfrm>
            <a:off x="1" y="2"/>
            <a:ext cx="9143999" cy="578839"/>
          </a:xfrm>
          <a:prstGeom prst="rect">
            <a:avLst/>
          </a:prstGeom>
          <a:solidFill>
            <a:srgbClr val="1101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Candara" panose="020E0502030303020204" pitchFamily="34" charset="0"/>
              </a:rPr>
              <a:t>The Perception of Power </a:t>
            </a:r>
            <a:r>
              <a:rPr lang="en-US" sz="2800" b="1" dirty="0" smtClean="0">
                <a:latin typeface="Candara" panose="020E0502030303020204" pitchFamily="34" charset="0"/>
              </a:rPr>
              <a:t>in </a:t>
            </a:r>
            <a:r>
              <a:rPr lang="en-US" sz="2800" b="1" dirty="0">
                <a:latin typeface="Candara" panose="020E0502030303020204" pitchFamily="34" charset="0"/>
              </a:rPr>
              <a:t>Consumer-Brand Relationships</a:t>
            </a:r>
            <a:endParaRPr lang="pt-BR" sz="2800" b="1" dirty="0">
              <a:latin typeface="Candara" panose="020E0502030303020204" pitchFamily="34" charset="0"/>
            </a:endParaRPr>
          </a:p>
        </p:txBody>
      </p:sp>
      <p:graphicFrame>
        <p:nvGraphicFramePr>
          <p:cNvPr id="6" name="Gráfico 5"/>
          <p:cNvGraphicFramePr>
            <a:graphicFrameLocks/>
          </p:cNvGraphicFramePr>
          <p:nvPr>
            <p:extLst>
              <p:ext uri="{D42A27DB-BD31-4B8C-83A1-F6EECF244321}">
                <p14:modId xmlns:p14="http://schemas.microsoft.com/office/powerpoint/2010/main" val="892824009"/>
              </p:ext>
            </p:extLst>
          </p:nvPr>
        </p:nvGraphicFramePr>
        <p:xfrm>
          <a:off x="4221678" y="2520537"/>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2" name="CaixaDeTexto 1"/>
          <p:cNvSpPr txBox="1"/>
          <p:nvPr/>
        </p:nvSpPr>
        <p:spPr>
          <a:xfrm>
            <a:off x="4572000" y="2112611"/>
            <a:ext cx="3149195" cy="369332"/>
          </a:xfrm>
          <a:prstGeom prst="rect">
            <a:avLst/>
          </a:prstGeom>
          <a:noFill/>
        </p:spPr>
        <p:txBody>
          <a:bodyPr wrap="none" rtlCol="0">
            <a:spAutoFit/>
          </a:bodyPr>
          <a:lstStyle/>
          <a:p>
            <a:r>
              <a:rPr lang="pt-BR" b="1" dirty="0" err="1" smtClean="0"/>
              <a:t>Consumer</a:t>
            </a:r>
            <a:r>
              <a:rPr lang="pt-BR" b="1" dirty="0" smtClean="0"/>
              <a:t> </a:t>
            </a:r>
            <a:r>
              <a:rPr lang="pt-BR" b="1" dirty="0" err="1" smtClean="0"/>
              <a:t>Perception</a:t>
            </a:r>
            <a:r>
              <a:rPr lang="pt-BR" b="1" dirty="0" smtClean="0"/>
              <a:t> </a:t>
            </a:r>
            <a:r>
              <a:rPr lang="pt-BR" b="1" dirty="0" err="1" smtClean="0"/>
              <a:t>of</a:t>
            </a:r>
            <a:r>
              <a:rPr lang="pt-BR" b="1" dirty="0" smtClean="0"/>
              <a:t> Power</a:t>
            </a:r>
            <a:endParaRPr lang="pt-BR" b="1" dirty="0"/>
          </a:p>
        </p:txBody>
      </p:sp>
    </p:spTree>
    <p:extLst>
      <p:ext uri="{BB962C8B-B14F-4D97-AF65-F5344CB8AC3E}">
        <p14:creationId xmlns:p14="http://schemas.microsoft.com/office/powerpoint/2010/main" val="211398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ângulo 6"/>
          <p:cNvSpPr/>
          <p:nvPr/>
        </p:nvSpPr>
        <p:spPr>
          <a:xfrm>
            <a:off x="1" y="2"/>
            <a:ext cx="9143999" cy="578839"/>
          </a:xfrm>
          <a:prstGeom prst="rect">
            <a:avLst/>
          </a:prstGeom>
          <a:solidFill>
            <a:srgbClr val="1101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Candara" panose="020E0502030303020204" pitchFamily="34" charset="0"/>
              </a:rPr>
              <a:t>The Perception of Power </a:t>
            </a:r>
            <a:r>
              <a:rPr lang="en-US" sz="2800" b="1" dirty="0" smtClean="0">
                <a:latin typeface="Candara" panose="020E0502030303020204" pitchFamily="34" charset="0"/>
              </a:rPr>
              <a:t>in </a:t>
            </a:r>
            <a:r>
              <a:rPr lang="en-US" sz="2800" b="1" dirty="0">
                <a:latin typeface="Candara" panose="020E0502030303020204" pitchFamily="34" charset="0"/>
              </a:rPr>
              <a:t>Consumer-Brand Relationships</a:t>
            </a:r>
            <a:endParaRPr lang="pt-BR" sz="2800" b="1" dirty="0">
              <a:latin typeface="Candara" panose="020E0502030303020204" pitchFamily="34" charset="0"/>
            </a:endParaRPr>
          </a:p>
        </p:txBody>
      </p:sp>
      <p:pic>
        <p:nvPicPr>
          <p:cNvPr id="2050" name="Picture 2" descr="Unbenan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050" y="2111375"/>
            <a:ext cx="2857500" cy="2428875"/>
          </a:xfrm>
          <a:prstGeom prst="rect">
            <a:avLst/>
          </a:prstGeom>
          <a:noFill/>
          <a:extLst>
            <a:ext uri="{909E8E84-426E-40DD-AFC4-6F175D3DCCD1}">
              <a14:hiddenFill xmlns:a14="http://schemas.microsoft.com/office/drawing/2010/main">
                <a:solidFill>
                  <a:srgbClr val="FFFFFF"/>
                </a:solidFill>
              </a14:hiddenFill>
            </a:ext>
          </a:extLst>
        </p:spPr>
      </p:pic>
      <p:sp>
        <p:nvSpPr>
          <p:cNvPr id="2" name="Seta para a direita 1"/>
          <p:cNvSpPr/>
          <p:nvPr/>
        </p:nvSpPr>
        <p:spPr>
          <a:xfrm>
            <a:off x="3905250" y="3009899"/>
            <a:ext cx="1276350" cy="6318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CaixaDeTexto 3"/>
          <p:cNvSpPr txBox="1"/>
          <p:nvPr/>
        </p:nvSpPr>
        <p:spPr>
          <a:xfrm>
            <a:off x="5438774" y="3009898"/>
            <a:ext cx="1266826" cy="646331"/>
          </a:xfrm>
          <a:prstGeom prst="rect">
            <a:avLst/>
          </a:prstGeom>
          <a:noFill/>
        </p:spPr>
        <p:txBody>
          <a:bodyPr wrap="square" rtlCol="0">
            <a:spAutoFit/>
          </a:bodyPr>
          <a:lstStyle/>
          <a:p>
            <a:pPr algn="ctr"/>
            <a:r>
              <a:rPr lang="pt-BR" sz="3600" b="1" dirty="0" smtClean="0"/>
              <a:t>Self</a:t>
            </a:r>
            <a:endParaRPr lang="pt-BR" sz="3600" b="1" dirty="0"/>
          </a:p>
        </p:txBody>
      </p:sp>
      <p:sp>
        <p:nvSpPr>
          <p:cNvPr id="8" name="CaixaDeTexto 7"/>
          <p:cNvSpPr txBox="1"/>
          <p:nvPr/>
        </p:nvSpPr>
        <p:spPr>
          <a:xfrm>
            <a:off x="2914650" y="4217084"/>
            <a:ext cx="4019549" cy="2246769"/>
          </a:xfrm>
          <a:prstGeom prst="rect">
            <a:avLst/>
          </a:prstGeom>
          <a:noFill/>
        </p:spPr>
        <p:txBody>
          <a:bodyPr wrap="square" rtlCol="0">
            <a:spAutoFit/>
          </a:bodyPr>
          <a:lstStyle/>
          <a:p>
            <a:pPr algn="ctr"/>
            <a:r>
              <a:rPr lang="en-US" sz="2800" dirty="0" smtClean="0"/>
              <a:t>Self Identification</a:t>
            </a:r>
          </a:p>
          <a:p>
            <a:pPr algn="ctr"/>
            <a:r>
              <a:rPr lang="en-US" sz="2800" dirty="0" smtClean="0"/>
              <a:t>Social Identification</a:t>
            </a:r>
          </a:p>
          <a:p>
            <a:pPr algn="ctr"/>
            <a:r>
              <a:rPr lang="en-US" sz="2800" dirty="0" smtClean="0"/>
              <a:t>Attachment Process</a:t>
            </a:r>
          </a:p>
          <a:p>
            <a:pPr algn="ctr"/>
            <a:r>
              <a:rPr lang="en-US" sz="2800" dirty="0" smtClean="0"/>
              <a:t>…</a:t>
            </a:r>
          </a:p>
          <a:p>
            <a:pPr algn="ctr"/>
            <a:r>
              <a:rPr lang="en-US" sz="2800" dirty="0" smtClean="0"/>
              <a:t>Or Strong Brand Equity</a:t>
            </a:r>
            <a:endParaRPr lang="en-US" sz="2800" dirty="0"/>
          </a:p>
        </p:txBody>
      </p:sp>
      <p:sp>
        <p:nvSpPr>
          <p:cNvPr id="9" name="CaixaDeTexto 8"/>
          <p:cNvSpPr txBox="1"/>
          <p:nvPr/>
        </p:nvSpPr>
        <p:spPr>
          <a:xfrm>
            <a:off x="654050" y="1465044"/>
            <a:ext cx="2857499" cy="646331"/>
          </a:xfrm>
          <a:prstGeom prst="rect">
            <a:avLst/>
          </a:prstGeom>
          <a:noFill/>
        </p:spPr>
        <p:txBody>
          <a:bodyPr wrap="square" rtlCol="0">
            <a:spAutoFit/>
          </a:bodyPr>
          <a:lstStyle/>
          <a:p>
            <a:pPr algn="ctr"/>
            <a:r>
              <a:rPr lang="pt-BR" sz="3600" b="1" dirty="0" smtClean="0"/>
              <a:t>Strong </a:t>
            </a:r>
            <a:r>
              <a:rPr lang="pt-BR" sz="3600" b="1" dirty="0" err="1" smtClean="0"/>
              <a:t>Brands</a:t>
            </a:r>
            <a:endParaRPr lang="pt-BR" sz="3600" b="1" dirty="0"/>
          </a:p>
        </p:txBody>
      </p:sp>
      <p:sp>
        <p:nvSpPr>
          <p:cNvPr id="3" name="CaixaDeTexto 2"/>
          <p:cNvSpPr txBox="1"/>
          <p:nvPr/>
        </p:nvSpPr>
        <p:spPr>
          <a:xfrm>
            <a:off x="6653257" y="2938243"/>
            <a:ext cx="2451633" cy="830997"/>
          </a:xfrm>
          <a:prstGeom prst="rect">
            <a:avLst/>
          </a:prstGeom>
          <a:noFill/>
        </p:spPr>
        <p:txBody>
          <a:bodyPr wrap="none" rtlCol="0">
            <a:spAutoFit/>
          </a:bodyPr>
          <a:lstStyle/>
          <a:p>
            <a:pPr algn="ctr"/>
            <a:r>
              <a:rPr lang="pt-BR" sz="2400" dirty="0" err="1" smtClean="0"/>
              <a:t>But</a:t>
            </a:r>
            <a:r>
              <a:rPr lang="pt-BR" sz="2400" dirty="0" smtClean="0"/>
              <a:t> </a:t>
            </a:r>
            <a:r>
              <a:rPr lang="pt-BR" sz="2400" dirty="0" err="1" smtClean="0"/>
              <a:t>what</a:t>
            </a:r>
            <a:r>
              <a:rPr lang="pt-BR" sz="2400" dirty="0" smtClean="0"/>
              <a:t> </a:t>
            </a:r>
            <a:r>
              <a:rPr lang="pt-BR" sz="2400" dirty="0" err="1" smtClean="0"/>
              <a:t>happens</a:t>
            </a:r>
            <a:endParaRPr lang="pt-BR" sz="2400" dirty="0" smtClean="0"/>
          </a:p>
          <a:p>
            <a:pPr algn="ctr"/>
            <a:r>
              <a:rPr lang="pt-BR" sz="2400" dirty="0" err="1" smtClean="0"/>
              <a:t>after</a:t>
            </a:r>
            <a:r>
              <a:rPr lang="pt-BR" sz="2400" dirty="0" smtClean="0"/>
              <a:t> </a:t>
            </a:r>
            <a:r>
              <a:rPr lang="pt-BR" sz="2400" dirty="0" err="1" smtClean="0"/>
              <a:t>that</a:t>
            </a:r>
            <a:r>
              <a:rPr lang="pt-BR" sz="2400" dirty="0" smtClean="0"/>
              <a:t>?</a:t>
            </a:r>
            <a:endParaRPr lang="pt-BR" sz="2400" dirty="0"/>
          </a:p>
        </p:txBody>
      </p:sp>
    </p:spTree>
    <p:extLst>
      <p:ext uri="{BB962C8B-B14F-4D97-AF65-F5344CB8AC3E}">
        <p14:creationId xmlns:p14="http://schemas.microsoft.com/office/powerpoint/2010/main" val="2453718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050"/>
                                        </p:tgtEl>
                                        <p:attrNameLst>
                                          <p:attrName>style.visibility</p:attrName>
                                        </p:attrNameLst>
                                      </p:cBhvr>
                                      <p:to>
                                        <p:strVal val="visible"/>
                                      </p:to>
                                    </p:set>
                                    <p:anim calcmode="lin" valueType="num">
                                      <p:cBhvr additive="base">
                                        <p:cTn id="11" dur="500" fill="hold"/>
                                        <p:tgtEl>
                                          <p:spTgt spid="2050"/>
                                        </p:tgtEl>
                                        <p:attrNameLst>
                                          <p:attrName>ppt_x</p:attrName>
                                        </p:attrNameLst>
                                      </p:cBhvr>
                                      <p:tavLst>
                                        <p:tav tm="0">
                                          <p:val>
                                            <p:strVal val="#ppt_x"/>
                                          </p:val>
                                        </p:tav>
                                        <p:tav tm="100000">
                                          <p:val>
                                            <p:strVal val="#ppt_x"/>
                                          </p:val>
                                        </p:tav>
                                      </p:tavLst>
                                    </p:anim>
                                    <p:anim calcmode="lin" valueType="num">
                                      <p:cBhvr additive="base">
                                        <p:cTn id="12" dur="500" fill="hold"/>
                                        <p:tgtEl>
                                          <p:spTgt spid="2050"/>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4"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ppt_x"/>
                                          </p:val>
                                        </p:tav>
                                        <p:tav tm="100000">
                                          <p:val>
                                            <p:strVal val="#ppt_x"/>
                                          </p:val>
                                        </p:tav>
                                      </p:tavLst>
                                    </p:anim>
                                    <p:anim calcmode="lin" valueType="num">
                                      <p:cBhvr additive="base">
                                        <p:cTn id="17" dur="500" fill="hold"/>
                                        <p:tgtEl>
                                          <p:spTgt spid="2"/>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2" presetClass="entr" presetSubtype="4"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8"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lipse 8"/>
          <p:cNvSpPr/>
          <p:nvPr/>
        </p:nvSpPr>
        <p:spPr>
          <a:xfrm>
            <a:off x="661512" y="4001524"/>
            <a:ext cx="1829902" cy="119912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dirty="0" smtClean="0">
                <a:solidFill>
                  <a:schemeClr val="tx1"/>
                </a:solidFill>
              </a:rPr>
              <a:t>Brand Power </a:t>
            </a:r>
            <a:endParaRPr lang="pt-BR" sz="2400" dirty="0">
              <a:solidFill>
                <a:schemeClr val="tx1"/>
              </a:solidFill>
            </a:endParaRPr>
          </a:p>
        </p:txBody>
      </p:sp>
      <p:sp>
        <p:nvSpPr>
          <p:cNvPr id="12" name="Elipse 11"/>
          <p:cNvSpPr/>
          <p:nvPr/>
        </p:nvSpPr>
        <p:spPr>
          <a:xfrm>
            <a:off x="6539428" y="4001524"/>
            <a:ext cx="2166421" cy="119912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dirty="0" err="1" smtClean="0">
                <a:solidFill>
                  <a:schemeClr val="tx1"/>
                </a:solidFill>
              </a:rPr>
              <a:t>Consumer</a:t>
            </a:r>
            <a:endParaRPr lang="pt-BR" sz="2400" dirty="0" smtClean="0">
              <a:solidFill>
                <a:schemeClr val="tx1"/>
              </a:solidFill>
            </a:endParaRPr>
          </a:p>
          <a:p>
            <a:pPr algn="ctr"/>
            <a:r>
              <a:rPr lang="pt-BR" sz="2400" dirty="0" smtClean="0">
                <a:solidFill>
                  <a:schemeClr val="tx1"/>
                </a:solidFill>
              </a:rPr>
              <a:t>Power</a:t>
            </a:r>
            <a:endParaRPr lang="pt-BR" sz="2400" dirty="0">
              <a:solidFill>
                <a:schemeClr val="tx1"/>
              </a:solidFill>
            </a:endParaRPr>
          </a:p>
        </p:txBody>
      </p:sp>
      <p:sp>
        <p:nvSpPr>
          <p:cNvPr id="13" name="Elipse 12"/>
          <p:cNvSpPr/>
          <p:nvPr/>
        </p:nvSpPr>
        <p:spPr>
          <a:xfrm>
            <a:off x="3143250" y="2291436"/>
            <a:ext cx="2571750" cy="123959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dirty="0" smtClean="0">
                <a:solidFill>
                  <a:schemeClr val="tx1"/>
                </a:solidFill>
              </a:rPr>
              <a:t>Brand </a:t>
            </a:r>
            <a:r>
              <a:rPr lang="pt-BR" sz="2400" dirty="0" err="1" smtClean="0">
                <a:solidFill>
                  <a:schemeClr val="tx1"/>
                </a:solidFill>
              </a:rPr>
              <a:t>dependence</a:t>
            </a:r>
            <a:endParaRPr lang="pt-BR" sz="2400" dirty="0">
              <a:solidFill>
                <a:schemeClr val="tx1"/>
              </a:solidFill>
            </a:endParaRPr>
          </a:p>
        </p:txBody>
      </p:sp>
      <p:sp>
        <p:nvSpPr>
          <p:cNvPr id="14" name="Elipse 13"/>
          <p:cNvSpPr/>
          <p:nvPr/>
        </p:nvSpPr>
        <p:spPr>
          <a:xfrm>
            <a:off x="6780047" y="1744416"/>
            <a:ext cx="1553942" cy="113619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dirty="0" smtClean="0">
                <a:solidFill>
                  <a:schemeClr val="tx1"/>
                </a:solidFill>
              </a:rPr>
              <a:t>Brand </a:t>
            </a:r>
            <a:r>
              <a:rPr lang="pt-BR" sz="2400" dirty="0" err="1" smtClean="0">
                <a:solidFill>
                  <a:schemeClr val="tx1"/>
                </a:solidFill>
              </a:rPr>
              <a:t>trust</a:t>
            </a:r>
            <a:endParaRPr lang="pt-BR" sz="2400" dirty="0">
              <a:solidFill>
                <a:schemeClr val="tx1"/>
              </a:solidFill>
            </a:endParaRPr>
          </a:p>
        </p:txBody>
      </p:sp>
      <p:cxnSp>
        <p:nvCxnSpPr>
          <p:cNvPr id="15" name="Conector de seta reta 14"/>
          <p:cNvCxnSpPr>
            <a:stCxn id="9" idx="6"/>
            <a:endCxn id="12" idx="2"/>
          </p:cNvCxnSpPr>
          <p:nvPr/>
        </p:nvCxnSpPr>
        <p:spPr>
          <a:xfrm>
            <a:off x="2491414" y="4601087"/>
            <a:ext cx="404801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Conector de seta reta 15"/>
          <p:cNvCxnSpPr>
            <a:stCxn id="9" idx="0"/>
            <a:endCxn id="13" idx="2"/>
          </p:cNvCxnSpPr>
          <p:nvPr/>
        </p:nvCxnSpPr>
        <p:spPr>
          <a:xfrm flipV="1">
            <a:off x="1576463" y="2911235"/>
            <a:ext cx="1566787" cy="109028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Conector de seta reta 16"/>
          <p:cNvCxnSpPr>
            <a:stCxn id="13" idx="6"/>
            <a:endCxn id="12" idx="0"/>
          </p:cNvCxnSpPr>
          <p:nvPr/>
        </p:nvCxnSpPr>
        <p:spPr>
          <a:xfrm>
            <a:off x="5715000" y="2911235"/>
            <a:ext cx="1907639" cy="109028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Conector de seta reta 17"/>
          <p:cNvCxnSpPr>
            <a:stCxn id="14" idx="3"/>
          </p:cNvCxnSpPr>
          <p:nvPr/>
        </p:nvCxnSpPr>
        <p:spPr>
          <a:xfrm flipH="1">
            <a:off x="6539428" y="2714217"/>
            <a:ext cx="468189" cy="74216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CaixaDeTexto 18"/>
          <p:cNvSpPr txBox="1"/>
          <p:nvPr/>
        </p:nvSpPr>
        <p:spPr>
          <a:xfrm>
            <a:off x="3976099" y="4725411"/>
            <a:ext cx="900915" cy="461665"/>
          </a:xfrm>
          <a:prstGeom prst="rect">
            <a:avLst/>
          </a:prstGeom>
          <a:noFill/>
        </p:spPr>
        <p:txBody>
          <a:bodyPr wrap="square" rtlCol="0">
            <a:spAutoFit/>
          </a:bodyPr>
          <a:lstStyle/>
          <a:p>
            <a:pPr algn="ctr"/>
            <a:r>
              <a:rPr lang="pt-BR" sz="2400" b="1" dirty="0" smtClean="0"/>
              <a:t>H1 (-)</a:t>
            </a:r>
            <a:endParaRPr lang="pt-BR" sz="2400" b="1" dirty="0"/>
          </a:p>
        </p:txBody>
      </p:sp>
      <p:sp>
        <p:nvSpPr>
          <p:cNvPr id="21" name="CaixaDeTexto 20"/>
          <p:cNvSpPr txBox="1"/>
          <p:nvPr/>
        </p:nvSpPr>
        <p:spPr>
          <a:xfrm>
            <a:off x="6780047" y="3014945"/>
            <a:ext cx="1925802" cy="461665"/>
          </a:xfrm>
          <a:prstGeom prst="rect">
            <a:avLst/>
          </a:prstGeom>
          <a:noFill/>
        </p:spPr>
        <p:txBody>
          <a:bodyPr wrap="square" rtlCol="0">
            <a:spAutoFit/>
          </a:bodyPr>
          <a:lstStyle/>
          <a:p>
            <a:pPr algn="ctr"/>
            <a:r>
              <a:rPr lang="pt-BR" sz="2400" b="1" dirty="0" smtClean="0"/>
              <a:t>H3</a:t>
            </a:r>
            <a:endParaRPr lang="pt-BR" sz="2400" dirty="0"/>
          </a:p>
        </p:txBody>
      </p:sp>
      <p:sp>
        <p:nvSpPr>
          <p:cNvPr id="63" name="CaixaDeTexto 62"/>
          <p:cNvSpPr txBox="1"/>
          <p:nvPr/>
        </p:nvSpPr>
        <p:spPr>
          <a:xfrm>
            <a:off x="3976100" y="3567360"/>
            <a:ext cx="900915" cy="461665"/>
          </a:xfrm>
          <a:prstGeom prst="rect">
            <a:avLst/>
          </a:prstGeom>
          <a:noFill/>
        </p:spPr>
        <p:txBody>
          <a:bodyPr wrap="square" rtlCol="0">
            <a:spAutoFit/>
          </a:bodyPr>
          <a:lstStyle/>
          <a:p>
            <a:pPr algn="ctr"/>
            <a:r>
              <a:rPr lang="pt-BR" sz="2400" b="1" dirty="0" smtClean="0"/>
              <a:t>H2 (-)</a:t>
            </a:r>
            <a:endParaRPr lang="pt-BR" sz="2400" b="1" dirty="0"/>
          </a:p>
        </p:txBody>
      </p:sp>
      <p:sp>
        <p:nvSpPr>
          <p:cNvPr id="78" name="Retângulo 77"/>
          <p:cNvSpPr/>
          <p:nvPr/>
        </p:nvSpPr>
        <p:spPr>
          <a:xfrm>
            <a:off x="1" y="2"/>
            <a:ext cx="9143999" cy="578839"/>
          </a:xfrm>
          <a:prstGeom prst="rect">
            <a:avLst/>
          </a:prstGeom>
          <a:solidFill>
            <a:srgbClr val="1101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Candara" panose="020E0502030303020204" pitchFamily="34" charset="0"/>
              </a:rPr>
              <a:t>The Perception of Power </a:t>
            </a:r>
            <a:r>
              <a:rPr lang="en-US" sz="2800" b="1" dirty="0" smtClean="0">
                <a:latin typeface="Candara" panose="020E0502030303020204" pitchFamily="34" charset="0"/>
              </a:rPr>
              <a:t>in </a:t>
            </a:r>
            <a:r>
              <a:rPr lang="en-US" sz="2800" b="1" dirty="0">
                <a:latin typeface="Candara" panose="020E0502030303020204" pitchFamily="34" charset="0"/>
              </a:rPr>
              <a:t>Consumer-Brand Relationships</a:t>
            </a:r>
            <a:endParaRPr lang="pt-BR" sz="2800" b="1" dirty="0">
              <a:latin typeface="Candara" panose="020E0502030303020204" pitchFamily="34" charset="0"/>
            </a:endParaRPr>
          </a:p>
        </p:txBody>
      </p:sp>
      <p:sp>
        <p:nvSpPr>
          <p:cNvPr id="2" name="Retângulo 1"/>
          <p:cNvSpPr/>
          <p:nvPr/>
        </p:nvSpPr>
        <p:spPr>
          <a:xfrm>
            <a:off x="2059688" y="2987434"/>
            <a:ext cx="444353" cy="369332"/>
          </a:xfrm>
          <a:prstGeom prst="rect">
            <a:avLst/>
          </a:prstGeom>
        </p:spPr>
        <p:txBody>
          <a:bodyPr wrap="none">
            <a:spAutoFit/>
          </a:bodyPr>
          <a:lstStyle/>
          <a:p>
            <a:pPr algn="ctr"/>
            <a:r>
              <a:rPr lang="pt-BR" b="1" dirty="0" smtClean="0"/>
              <a:t>(+)</a:t>
            </a:r>
            <a:endParaRPr lang="pt-BR" b="1" dirty="0"/>
          </a:p>
        </p:txBody>
      </p:sp>
      <p:sp>
        <p:nvSpPr>
          <p:cNvPr id="20" name="Retângulo 19"/>
          <p:cNvSpPr/>
          <p:nvPr/>
        </p:nvSpPr>
        <p:spPr>
          <a:xfrm>
            <a:off x="6132431" y="2780012"/>
            <a:ext cx="399468" cy="369332"/>
          </a:xfrm>
          <a:prstGeom prst="rect">
            <a:avLst/>
          </a:prstGeom>
        </p:spPr>
        <p:txBody>
          <a:bodyPr wrap="none">
            <a:spAutoFit/>
          </a:bodyPr>
          <a:lstStyle/>
          <a:p>
            <a:pPr algn="ctr"/>
            <a:r>
              <a:rPr lang="pt-BR" b="1" dirty="0" smtClean="0"/>
              <a:t>(-)</a:t>
            </a:r>
            <a:endParaRPr lang="pt-BR" b="1" dirty="0"/>
          </a:p>
        </p:txBody>
      </p:sp>
    </p:spTree>
    <p:extLst>
      <p:ext uri="{BB962C8B-B14F-4D97-AF65-F5344CB8AC3E}">
        <p14:creationId xmlns:p14="http://schemas.microsoft.com/office/powerpoint/2010/main" val="6235879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Espaço Reservado para Conteúdo 2"/>
          <p:cNvSpPr>
            <a:spLocks noGrp="1"/>
          </p:cNvSpPr>
          <p:nvPr>
            <p:ph idx="1"/>
          </p:nvPr>
        </p:nvSpPr>
        <p:spPr>
          <a:xfrm>
            <a:off x="0" y="718461"/>
            <a:ext cx="9143999" cy="617300"/>
          </a:xfrm>
          <a:solidFill>
            <a:schemeClr val="accent1">
              <a:lumMod val="40000"/>
              <a:lumOff val="60000"/>
            </a:schemeClr>
          </a:solidFill>
        </p:spPr>
        <p:txBody>
          <a:bodyPr>
            <a:normAutofit/>
          </a:bodyPr>
          <a:lstStyle/>
          <a:p>
            <a:pPr marL="0" indent="0" algn="just">
              <a:buNone/>
            </a:pPr>
            <a:r>
              <a:rPr lang="pt-BR" sz="3200" b="1" dirty="0" err="1" smtClean="0"/>
              <a:t>Study</a:t>
            </a:r>
            <a:r>
              <a:rPr lang="pt-BR" sz="3200" b="1" dirty="0" smtClean="0"/>
              <a:t> 3 (H3)</a:t>
            </a:r>
            <a:endParaRPr lang="pt-BR" sz="2400" i="1" dirty="0"/>
          </a:p>
          <a:p>
            <a:pPr marL="0" indent="0" algn="just">
              <a:buNone/>
            </a:pPr>
            <a:endParaRPr lang="pt-BR" sz="2400" i="1" dirty="0"/>
          </a:p>
        </p:txBody>
      </p:sp>
      <p:graphicFrame>
        <p:nvGraphicFramePr>
          <p:cNvPr id="2" name="Tabela 1"/>
          <p:cNvGraphicFramePr>
            <a:graphicFrameLocks noGrp="1"/>
          </p:cNvGraphicFramePr>
          <p:nvPr>
            <p:extLst>
              <p:ext uri="{D42A27DB-BD31-4B8C-83A1-F6EECF244321}">
                <p14:modId xmlns:p14="http://schemas.microsoft.com/office/powerpoint/2010/main" val="3065504939"/>
              </p:ext>
            </p:extLst>
          </p:nvPr>
        </p:nvGraphicFramePr>
        <p:xfrm>
          <a:off x="3350425" y="4457700"/>
          <a:ext cx="5666138" cy="1141547"/>
        </p:xfrm>
        <a:graphic>
          <a:graphicData uri="http://schemas.openxmlformats.org/drawingml/2006/table">
            <a:tbl>
              <a:tblPr firstRow="1" firstCol="1" bandRow="1">
                <a:tableStyleId>{5940675A-B579-460E-94D1-54222C63F5DA}</a:tableStyleId>
              </a:tblPr>
              <a:tblGrid>
                <a:gridCol w="1414606"/>
                <a:gridCol w="1030891"/>
                <a:gridCol w="822722"/>
                <a:gridCol w="752475"/>
                <a:gridCol w="822722"/>
                <a:gridCol w="822722"/>
              </a:tblGrid>
              <a:tr h="429468">
                <a:tc>
                  <a:txBody>
                    <a:bodyPr/>
                    <a:lstStyle/>
                    <a:p>
                      <a:pPr>
                        <a:lnSpc>
                          <a:spcPct val="115000"/>
                        </a:lnSpc>
                      </a:pPr>
                      <a:endParaRPr lang="pt-BR" sz="2400" dirty="0">
                        <a:effectLst/>
                        <a:latin typeface="Calibri" panose="020F0502020204030204" pitchFamily="34" charset="0"/>
                      </a:endParaRPr>
                    </a:p>
                  </a:txBody>
                  <a:tcPr marL="33338" marR="33338" marT="0" marB="0" anchor="ctr"/>
                </a:tc>
                <a:tc>
                  <a:txBody>
                    <a:bodyPr/>
                    <a:lstStyle/>
                    <a:p>
                      <a:pPr algn="ctr">
                        <a:lnSpc>
                          <a:spcPct val="115000"/>
                        </a:lnSpc>
                        <a:spcAft>
                          <a:spcPts val="0"/>
                        </a:spcAft>
                      </a:pPr>
                      <a:endParaRPr lang="pt-BR"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ctr">
                        <a:lnSpc>
                          <a:spcPct val="115000"/>
                        </a:lnSpc>
                        <a:spcAft>
                          <a:spcPts val="0"/>
                        </a:spcAft>
                      </a:pPr>
                      <a:r>
                        <a:rPr lang="pt-BR" sz="1800" b="1" dirty="0" err="1" smtClean="0">
                          <a:effectLst/>
                        </a:rPr>
                        <a:t>Effect</a:t>
                      </a:r>
                      <a:endParaRPr lang="pt-BR"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ctr">
                        <a:lnSpc>
                          <a:spcPct val="115000"/>
                        </a:lnSpc>
                        <a:spcAft>
                          <a:spcPts val="0"/>
                        </a:spcAft>
                      </a:pPr>
                      <a:r>
                        <a:rPr lang="pt-BR" sz="1800" b="1" dirty="0" smtClean="0">
                          <a:effectLst/>
                        </a:rPr>
                        <a:t>SE</a:t>
                      </a:r>
                      <a:endParaRPr lang="pt-BR"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ctr">
                        <a:lnSpc>
                          <a:spcPct val="115000"/>
                        </a:lnSpc>
                        <a:spcAft>
                          <a:spcPts val="0"/>
                        </a:spcAft>
                      </a:pPr>
                      <a:r>
                        <a:rPr lang="pt-BR" sz="1800" b="1" dirty="0" smtClean="0">
                          <a:effectLst/>
                        </a:rPr>
                        <a:t>LLCI</a:t>
                      </a:r>
                      <a:endParaRPr lang="pt-BR"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ctr">
                        <a:lnSpc>
                          <a:spcPct val="115000"/>
                        </a:lnSpc>
                        <a:spcAft>
                          <a:spcPts val="0"/>
                        </a:spcAft>
                      </a:pPr>
                      <a:r>
                        <a:rPr lang="pt-BR" sz="1800" b="1" dirty="0" smtClean="0">
                          <a:effectLst/>
                        </a:rPr>
                        <a:t>ULCI</a:t>
                      </a:r>
                      <a:endParaRPr lang="pt-BR"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r>
              <a:tr h="712079">
                <a:tc>
                  <a:txBody>
                    <a:bodyPr/>
                    <a:lstStyle/>
                    <a:p>
                      <a:pPr>
                        <a:lnSpc>
                          <a:spcPct val="115000"/>
                        </a:lnSpc>
                        <a:spcAft>
                          <a:spcPts val="0"/>
                        </a:spcAft>
                      </a:pPr>
                      <a:r>
                        <a:rPr lang="pt-BR" sz="1800" dirty="0" err="1" smtClean="0">
                          <a:effectLst/>
                        </a:rPr>
                        <a:t>Indirect</a:t>
                      </a:r>
                      <a:r>
                        <a:rPr lang="pt-BR" sz="1800" dirty="0" smtClean="0">
                          <a:effectLst/>
                        </a:rPr>
                        <a:t> </a:t>
                      </a:r>
                      <a:r>
                        <a:rPr lang="pt-BR" sz="1800" dirty="0" err="1" smtClean="0">
                          <a:effectLst/>
                        </a:rPr>
                        <a:t>effect</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nSpc>
                          <a:spcPct val="115000"/>
                        </a:lnSpc>
                        <a:spcAft>
                          <a:spcPts val="0"/>
                        </a:spcAft>
                      </a:pPr>
                      <a:r>
                        <a:rPr lang="pt-BR" sz="1800" dirty="0" err="1" smtClean="0">
                          <a:effectLst/>
                        </a:rPr>
                        <a:t>Low</a:t>
                      </a:r>
                      <a:r>
                        <a:rPr lang="pt-BR" sz="1800" dirty="0" smtClean="0">
                          <a:effectLst/>
                        </a:rPr>
                        <a:t> </a:t>
                      </a:r>
                      <a:r>
                        <a:rPr lang="pt-BR" sz="1800" dirty="0" err="1" smtClean="0">
                          <a:effectLst/>
                        </a:rPr>
                        <a:t>trust</a:t>
                      </a:r>
                      <a:endParaRPr lang="pt-BR" sz="2400" dirty="0">
                        <a:effectLst/>
                      </a:endParaRPr>
                    </a:p>
                    <a:p>
                      <a:pPr>
                        <a:lnSpc>
                          <a:spcPct val="115000"/>
                        </a:lnSpc>
                        <a:spcAft>
                          <a:spcPts val="0"/>
                        </a:spcAft>
                      </a:pPr>
                      <a:r>
                        <a:rPr lang="pt-BR" sz="1800" dirty="0" smtClean="0">
                          <a:effectLst/>
                        </a:rPr>
                        <a:t>High </a:t>
                      </a:r>
                      <a:r>
                        <a:rPr lang="pt-BR" sz="1800" dirty="0" err="1" smtClean="0">
                          <a:effectLst/>
                        </a:rPr>
                        <a:t>trust</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tc>
                <a:tc>
                  <a:txBody>
                    <a:bodyPr/>
                    <a:lstStyle/>
                    <a:p>
                      <a:pPr algn="r">
                        <a:lnSpc>
                          <a:spcPct val="115000"/>
                        </a:lnSpc>
                        <a:spcAft>
                          <a:spcPts val="0"/>
                        </a:spcAft>
                      </a:pPr>
                      <a:r>
                        <a:rPr lang="pt-BR" sz="1800" dirty="0">
                          <a:effectLst/>
                        </a:rPr>
                        <a:t>-0,6456</a:t>
                      </a:r>
                      <a:endParaRPr lang="pt-BR" sz="2400" dirty="0">
                        <a:effectLst/>
                      </a:endParaRPr>
                    </a:p>
                    <a:p>
                      <a:pPr algn="r">
                        <a:lnSpc>
                          <a:spcPct val="115000"/>
                        </a:lnSpc>
                        <a:spcAft>
                          <a:spcPts val="0"/>
                        </a:spcAft>
                      </a:pPr>
                      <a:r>
                        <a:rPr lang="pt-BR" sz="1800" dirty="0">
                          <a:effectLst/>
                        </a:rPr>
                        <a:t>-0,2388</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r">
                        <a:lnSpc>
                          <a:spcPct val="115000"/>
                        </a:lnSpc>
                        <a:spcAft>
                          <a:spcPts val="0"/>
                        </a:spcAft>
                      </a:pPr>
                      <a:r>
                        <a:rPr lang="pt-BR" sz="1800" dirty="0">
                          <a:effectLst/>
                        </a:rPr>
                        <a:t>0,2803</a:t>
                      </a:r>
                      <a:endParaRPr lang="pt-BR" sz="2400" dirty="0">
                        <a:effectLst/>
                      </a:endParaRPr>
                    </a:p>
                    <a:p>
                      <a:pPr algn="r">
                        <a:lnSpc>
                          <a:spcPct val="115000"/>
                        </a:lnSpc>
                        <a:spcAft>
                          <a:spcPts val="0"/>
                        </a:spcAft>
                      </a:pPr>
                      <a:r>
                        <a:rPr lang="pt-BR" sz="1800" dirty="0">
                          <a:effectLst/>
                        </a:rPr>
                        <a:t>0,2684</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r">
                        <a:lnSpc>
                          <a:spcPct val="115000"/>
                        </a:lnSpc>
                        <a:spcAft>
                          <a:spcPts val="0"/>
                        </a:spcAft>
                      </a:pPr>
                      <a:r>
                        <a:rPr lang="pt-BR" sz="1800" dirty="0">
                          <a:effectLst/>
                        </a:rPr>
                        <a:t>-1,2160</a:t>
                      </a:r>
                      <a:endParaRPr lang="pt-BR" sz="2400" dirty="0">
                        <a:effectLst/>
                      </a:endParaRPr>
                    </a:p>
                    <a:p>
                      <a:pPr algn="r">
                        <a:lnSpc>
                          <a:spcPct val="115000"/>
                        </a:lnSpc>
                        <a:spcAft>
                          <a:spcPts val="0"/>
                        </a:spcAft>
                      </a:pPr>
                      <a:r>
                        <a:rPr lang="pt-BR" sz="1800" dirty="0">
                          <a:effectLst/>
                        </a:rPr>
                        <a:t>-0,7659</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c>
                  <a:txBody>
                    <a:bodyPr/>
                    <a:lstStyle/>
                    <a:p>
                      <a:pPr algn="r">
                        <a:lnSpc>
                          <a:spcPct val="115000"/>
                        </a:lnSpc>
                        <a:spcAft>
                          <a:spcPts val="0"/>
                        </a:spcAft>
                      </a:pPr>
                      <a:r>
                        <a:rPr lang="pt-BR" sz="1800" dirty="0">
                          <a:effectLst/>
                        </a:rPr>
                        <a:t>-0,1162</a:t>
                      </a:r>
                      <a:endParaRPr lang="pt-BR" sz="2400" dirty="0">
                        <a:effectLst/>
                      </a:endParaRPr>
                    </a:p>
                    <a:p>
                      <a:pPr algn="r">
                        <a:lnSpc>
                          <a:spcPct val="115000"/>
                        </a:lnSpc>
                        <a:spcAft>
                          <a:spcPts val="0"/>
                        </a:spcAft>
                      </a:pPr>
                      <a:r>
                        <a:rPr lang="pt-BR" sz="1800" dirty="0">
                          <a:effectLst/>
                        </a:rPr>
                        <a:t>0,2910</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tc>
              </a:tr>
            </a:tbl>
          </a:graphicData>
        </a:graphic>
      </p:graphicFrame>
      <p:sp>
        <p:nvSpPr>
          <p:cNvPr id="11" name="Retângulo 10"/>
          <p:cNvSpPr/>
          <p:nvPr/>
        </p:nvSpPr>
        <p:spPr>
          <a:xfrm>
            <a:off x="516379" y="3769828"/>
            <a:ext cx="3272196" cy="338554"/>
          </a:xfrm>
          <a:prstGeom prst="rect">
            <a:avLst/>
          </a:prstGeom>
        </p:spPr>
        <p:txBody>
          <a:bodyPr wrap="square">
            <a:spAutoFit/>
          </a:bodyPr>
          <a:lstStyle/>
          <a:p>
            <a:pPr lvl="0" algn="just" eaLnBrk="0" fontAlgn="base" hangingPunct="0">
              <a:spcBef>
                <a:spcPct val="0"/>
              </a:spcBef>
              <a:spcAft>
                <a:spcPct val="0"/>
              </a:spcAft>
            </a:pPr>
            <a:r>
              <a:rPr lang="pt-BR" altLang="pt-BR" sz="1600" dirty="0" smtClean="0">
                <a:latin typeface="Times New Roman" panose="02020603050405020304" pitchFamily="18" charset="0"/>
                <a:ea typeface="Calibri" panose="020F0502020204030204" pitchFamily="34" charset="0"/>
                <a:cs typeface="Times New Roman" panose="02020603050405020304" pitchFamily="18" charset="0"/>
              </a:rPr>
              <a:t>R²=0,2194 </a:t>
            </a:r>
            <a:r>
              <a:rPr lang="pt-BR" altLang="pt-BR" sz="1600" dirty="0">
                <a:latin typeface="Times New Roman" panose="02020603050405020304" pitchFamily="18" charset="0"/>
                <a:ea typeface="Calibri" panose="020F0502020204030204" pitchFamily="34" charset="0"/>
                <a:cs typeface="Times New Roman" panose="02020603050405020304" pitchFamily="18" charset="0"/>
              </a:rPr>
              <a:t>(</a:t>
            </a:r>
            <a:r>
              <a:rPr lang="pt-BR" altLang="pt-BR" sz="1600" dirty="0" err="1">
                <a:latin typeface="Times New Roman" panose="02020603050405020304" pitchFamily="18" charset="0"/>
                <a:ea typeface="Calibri" panose="020F0502020204030204" pitchFamily="34" charset="0"/>
                <a:cs typeface="Times New Roman" panose="02020603050405020304" pitchFamily="18" charset="0"/>
              </a:rPr>
              <a:t>Sig</a:t>
            </a:r>
            <a:r>
              <a:rPr lang="pt-BR" altLang="pt-BR" sz="1600" dirty="0">
                <a:latin typeface="Times New Roman" panose="02020603050405020304" pitchFamily="18" charset="0"/>
                <a:ea typeface="Calibri" panose="020F0502020204030204" pitchFamily="34" charset="0"/>
                <a:cs typeface="Times New Roman" panose="02020603050405020304" pitchFamily="18" charset="0"/>
              </a:rPr>
              <a:t>=0,00) </a:t>
            </a:r>
            <a:endParaRPr lang="pt-BR" altLang="pt-BR" sz="1200" dirty="0"/>
          </a:p>
        </p:txBody>
      </p:sp>
      <p:sp>
        <p:nvSpPr>
          <p:cNvPr id="13" name="Retângulo 12"/>
          <p:cNvSpPr/>
          <p:nvPr/>
        </p:nvSpPr>
        <p:spPr>
          <a:xfrm>
            <a:off x="1" y="2"/>
            <a:ext cx="9143999" cy="578839"/>
          </a:xfrm>
          <a:prstGeom prst="rect">
            <a:avLst/>
          </a:prstGeom>
          <a:solidFill>
            <a:srgbClr val="1101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Candara" panose="020E0502030303020204" pitchFamily="34" charset="0"/>
              </a:rPr>
              <a:t>The Perception of Power </a:t>
            </a:r>
            <a:r>
              <a:rPr lang="en-US" sz="2800" b="1" dirty="0" smtClean="0">
                <a:latin typeface="Candara" panose="020E0502030303020204" pitchFamily="34" charset="0"/>
              </a:rPr>
              <a:t>in </a:t>
            </a:r>
            <a:r>
              <a:rPr lang="en-US" sz="2800" b="1" dirty="0">
                <a:latin typeface="Candara" panose="020E0502030303020204" pitchFamily="34" charset="0"/>
              </a:rPr>
              <a:t>Consumer-Brand Relationships</a:t>
            </a:r>
            <a:endParaRPr lang="pt-BR" sz="2800" b="1" dirty="0">
              <a:latin typeface="Candara" panose="020E0502030303020204" pitchFamily="34" charset="0"/>
            </a:endParaRPr>
          </a:p>
        </p:txBody>
      </p:sp>
      <p:sp>
        <p:nvSpPr>
          <p:cNvPr id="14" name="Elipse 13"/>
          <p:cNvSpPr/>
          <p:nvPr/>
        </p:nvSpPr>
        <p:spPr>
          <a:xfrm>
            <a:off x="516379" y="2752637"/>
            <a:ext cx="763438" cy="52940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800" dirty="0" smtClean="0">
                <a:solidFill>
                  <a:schemeClr val="tx1"/>
                </a:solidFill>
              </a:rPr>
              <a:t>Brand Power </a:t>
            </a:r>
            <a:endParaRPr lang="pt-BR" sz="800" dirty="0">
              <a:solidFill>
                <a:schemeClr val="tx1"/>
              </a:solidFill>
            </a:endParaRPr>
          </a:p>
        </p:txBody>
      </p:sp>
      <p:sp>
        <p:nvSpPr>
          <p:cNvPr id="15" name="Elipse 14"/>
          <p:cNvSpPr/>
          <p:nvPr/>
        </p:nvSpPr>
        <p:spPr>
          <a:xfrm>
            <a:off x="2788860" y="2752637"/>
            <a:ext cx="693615" cy="52940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800" dirty="0" err="1" smtClean="0">
                <a:solidFill>
                  <a:schemeClr val="tx1"/>
                </a:solidFill>
              </a:rPr>
              <a:t>Consumer</a:t>
            </a:r>
            <a:endParaRPr lang="pt-BR" sz="800" dirty="0" smtClean="0">
              <a:solidFill>
                <a:schemeClr val="tx1"/>
              </a:solidFill>
            </a:endParaRPr>
          </a:p>
          <a:p>
            <a:pPr algn="ctr"/>
            <a:r>
              <a:rPr lang="pt-BR" sz="800" dirty="0" smtClean="0">
                <a:solidFill>
                  <a:schemeClr val="tx1"/>
                </a:solidFill>
              </a:rPr>
              <a:t>Power</a:t>
            </a:r>
            <a:endParaRPr lang="pt-BR" sz="800" dirty="0">
              <a:solidFill>
                <a:schemeClr val="tx1"/>
              </a:solidFill>
            </a:endParaRPr>
          </a:p>
        </p:txBody>
      </p:sp>
      <p:sp>
        <p:nvSpPr>
          <p:cNvPr id="16" name="Elipse 15"/>
          <p:cNvSpPr/>
          <p:nvPr/>
        </p:nvSpPr>
        <p:spPr>
          <a:xfrm>
            <a:off x="1508417" y="2227783"/>
            <a:ext cx="817257" cy="52618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800" dirty="0" smtClean="0">
                <a:solidFill>
                  <a:schemeClr val="tx1"/>
                </a:solidFill>
              </a:rPr>
              <a:t>Brand </a:t>
            </a:r>
            <a:r>
              <a:rPr lang="pt-BR" sz="800" dirty="0" err="1" smtClean="0">
                <a:solidFill>
                  <a:schemeClr val="tx1"/>
                </a:solidFill>
              </a:rPr>
              <a:t>dependence</a:t>
            </a:r>
            <a:endParaRPr lang="pt-BR" sz="800" dirty="0">
              <a:solidFill>
                <a:schemeClr val="tx1"/>
              </a:solidFill>
            </a:endParaRPr>
          </a:p>
        </p:txBody>
      </p:sp>
      <p:cxnSp>
        <p:nvCxnSpPr>
          <p:cNvPr id="17" name="Conector de seta reta 16"/>
          <p:cNvCxnSpPr/>
          <p:nvPr/>
        </p:nvCxnSpPr>
        <p:spPr>
          <a:xfrm>
            <a:off x="1279816" y="3017340"/>
            <a:ext cx="150904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Conector de seta reta 17"/>
          <p:cNvCxnSpPr>
            <a:stCxn id="14" idx="0"/>
            <a:endCxn id="16" idx="2"/>
          </p:cNvCxnSpPr>
          <p:nvPr/>
        </p:nvCxnSpPr>
        <p:spPr>
          <a:xfrm flipV="1">
            <a:off x="898098" y="2490875"/>
            <a:ext cx="610319" cy="26176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Conector de seta reta 18"/>
          <p:cNvCxnSpPr>
            <a:stCxn id="16" idx="6"/>
            <a:endCxn id="15" idx="0"/>
          </p:cNvCxnSpPr>
          <p:nvPr/>
        </p:nvCxnSpPr>
        <p:spPr>
          <a:xfrm>
            <a:off x="2325674" y="2490875"/>
            <a:ext cx="809994" cy="26176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CaixaDeTexto 19"/>
          <p:cNvSpPr txBox="1"/>
          <p:nvPr/>
        </p:nvSpPr>
        <p:spPr>
          <a:xfrm>
            <a:off x="1554312" y="2996243"/>
            <a:ext cx="900915" cy="215444"/>
          </a:xfrm>
          <a:prstGeom prst="rect">
            <a:avLst/>
          </a:prstGeom>
          <a:noFill/>
        </p:spPr>
        <p:txBody>
          <a:bodyPr wrap="square" rtlCol="0">
            <a:spAutoFit/>
          </a:bodyPr>
          <a:lstStyle/>
          <a:p>
            <a:pPr algn="ctr"/>
            <a:r>
              <a:rPr lang="pt-BR" sz="800" b="1" dirty="0" smtClean="0"/>
              <a:t>H1</a:t>
            </a:r>
            <a:endParaRPr lang="pt-BR" sz="800" b="1" dirty="0"/>
          </a:p>
        </p:txBody>
      </p:sp>
      <p:sp>
        <p:nvSpPr>
          <p:cNvPr id="21" name="CaixaDeTexto 20"/>
          <p:cNvSpPr txBox="1"/>
          <p:nvPr/>
        </p:nvSpPr>
        <p:spPr>
          <a:xfrm>
            <a:off x="1755194" y="2782744"/>
            <a:ext cx="499150" cy="215444"/>
          </a:xfrm>
          <a:prstGeom prst="rect">
            <a:avLst/>
          </a:prstGeom>
          <a:noFill/>
        </p:spPr>
        <p:txBody>
          <a:bodyPr wrap="square" rtlCol="0">
            <a:spAutoFit/>
          </a:bodyPr>
          <a:lstStyle/>
          <a:p>
            <a:pPr algn="ctr"/>
            <a:r>
              <a:rPr lang="pt-BR" sz="800" b="1" dirty="0" smtClean="0"/>
              <a:t>H2</a:t>
            </a:r>
            <a:endParaRPr lang="pt-BR" sz="800" b="1" dirty="0"/>
          </a:p>
        </p:txBody>
      </p:sp>
      <p:sp>
        <p:nvSpPr>
          <p:cNvPr id="22" name="Elipse 21"/>
          <p:cNvSpPr/>
          <p:nvPr/>
        </p:nvSpPr>
        <p:spPr>
          <a:xfrm>
            <a:off x="2602118" y="1736162"/>
            <a:ext cx="693615" cy="52940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800" dirty="0" smtClean="0">
                <a:solidFill>
                  <a:schemeClr val="tx1"/>
                </a:solidFill>
              </a:rPr>
              <a:t>Brand </a:t>
            </a:r>
            <a:r>
              <a:rPr lang="pt-BR" sz="800" dirty="0" err="1" smtClean="0">
                <a:solidFill>
                  <a:schemeClr val="tx1"/>
                </a:solidFill>
              </a:rPr>
              <a:t>Trust</a:t>
            </a:r>
            <a:endParaRPr lang="pt-BR" sz="800" dirty="0">
              <a:solidFill>
                <a:schemeClr val="tx1"/>
              </a:solidFill>
            </a:endParaRPr>
          </a:p>
        </p:txBody>
      </p:sp>
      <p:cxnSp>
        <p:nvCxnSpPr>
          <p:cNvPr id="24" name="Conector de seta reta 23"/>
          <p:cNvCxnSpPr>
            <a:stCxn id="22" idx="4"/>
          </p:cNvCxnSpPr>
          <p:nvPr/>
        </p:nvCxnSpPr>
        <p:spPr>
          <a:xfrm flipH="1">
            <a:off x="2707226" y="2265569"/>
            <a:ext cx="241700" cy="29599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a:off x="2699351" y="2302684"/>
            <a:ext cx="499150" cy="215444"/>
          </a:xfrm>
          <a:prstGeom prst="rect">
            <a:avLst/>
          </a:prstGeom>
          <a:noFill/>
        </p:spPr>
        <p:txBody>
          <a:bodyPr wrap="square" rtlCol="0">
            <a:spAutoFit/>
          </a:bodyPr>
          <a:lstStyle/>
          <a:p>
            <a:pPr algn="ctr"/>
            <a:r>
              <a:rPr lang="pt-BR" sz="800" b="1" dirty="0" smtClean="0"/>
              <a:t>H3</a:t>
            </a:r>
            <a:endParaRPr lang="pt-BR" sz="800" b="1" dirty="0"/>
          </a:p>
        </p:txBody>
      </p:sp>
      <p:sp>
        <p:nvSpPr>
          <p:cNvPr id="3" name="Retângulo 2"/>
          <p:cNvSpPr/>
          <p:nvPr/>
        </p:nvSpPr>
        <p:spPr>
          <a:xfrm>
            <a:off x="4743450" y="4856565"/>
            <a:ext cx="4305300" cy="477435"/>
          </a:xfrm>
          <a:prstGeom prst="rect">
            <a:avLst/>
          </a:prstGeom>
          <a:solidFill>
            <a:schemeClr val="accent1">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059987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lipse 8"/>
          <p:cNvSpPr/>
          <p:nvPr/>
        </p:nvSpPr>
        <p:spPr>
          <a:xfrm>
            <a:off x="661512" y="4001524"/>
            <a:ext cx="1829902" cy="119912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dirty="0" smtClean="0">
                <a:solidFill>
                  <a:schemeClr val="tx1"/>
                </a:solidFill>
              </a:rPr>
              <a:t>Brand Power </a:t>
            </a:r>
            <a:endParaRPr lang="pt-BR" sz="2400" dirty="0">
              <a:solidFill>
                <a:schemeClr val="tx1"/>
              </a:solidFill>
            </a:endParaRPr>
          </a:p>
        </p:txBody>
      </p:sp>
      <p:sp>
        <p:nvSpPr>
          <p:cNvPr id="12" name="Elipse 11"/>
          <p:cNvSpPr/>
          <p:nvPr/>
        </p:nvSpPr>
        <p:spPr>
          <a:xfrm>
            <a:off x="6539428" y="4001524"/>
            <a:ext cx="2166421" cy="119912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dirty="0" err="1" smtClean="0">
                <a:solidFill>
                  <a:schemeClr val="tx1"/>
                </a:solidFill>
              </a:rPr>
              <a:t>Consumer</a:t>
            </a:r>
            <a:endParaRPr lang="pt-BR" sz="2400" dirty="0" smtClean="0">
              <a:solidFill>
                <a:schemeClr val="tx1"/>
              </a:solidFill>
            </a:endParaRPr>
          </a:p>
          <a:p>
            <a:pPr algn="ctr"/>
            <a:r>
              <a:rPr lang="pt-BR" sz="2400" dirty="0" smtClean="0">
                <a:solidFill>
                  <a:schemeClr val="tx1"/>
                </a:solidFill>
              </a:rPr>
              <a:t>Power</a:t>
            </a:r>
            <a:endParaRPr lang="pt-BR" sz="2400" dirty="0">
              <a:solidFill>
                <a:schemeClr val="tx1"/>
              </a:solidFill>
            </a:endParaRPr>
          </a:p>
        </p:txBody>
      </p:sp>
      <p:sp>
        <p:nvSpPr>
          <p:cNvPr id="13" name="Elipse 12"/>
          <p:cNvSpPr/>
          <p:nvPr/>
        </p:nvSpPr>
        <p:spPr>
          <a:xfrm>
            <a:off x="3143250" y="2291436"/>
            <a:ext cx="2571750" cy="123959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dirty="0" smtClean="0">
                <a:solidFill>
                  <a:schemeClr val="tx1"/>
                </a:solidFill>
              </a:rPr>
              <a:t>Brand </a:t>
            </a:r>
            <a:r>
              <a:rPr lang="pt-BR" sz="2400" dirty="0" err="1" smtClean="0">
                <a:solidFill>
                  <a:schemeClr val="tx1"/>
                </a:solidFill>
              </a:rPr>
              <a:t>dependence</a:t>
            </a:r>
            <a:endParaRPr lang="pt-BR" sz="2400" dirty="0">
              <a:solidFill>
                <a:schemeClr val="tx1"/>
              </a:solidFill>
            </a:endParaRPr>
          </a:p>
        </p:txBody>
      </p:sp>
      <p:sp>
        <p:nvSpPr>
          <p:cNvPr id="14" name="Elipse 13"/>
          <p:cNvSpPr/>
          <p:nvPr/>
        </p:nvSpPr>
        <p:spPr>
          <a:xfrm>
            <a:off x="6780047" y="1744416"/>
            <a:ext cx="1553942" cy="113619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dirty="0" smtClean="0">
                <a:solidFill>
                  <a:schemeClr val="tx1"/>
                </a:solidFill>
              </a:rPr>
              <a:t>Brand </a:t>
            </a:r>
            <a:r>
              <a:rPr lang="pt-BR" sz="2400" dirty="0" err="1" smtClean="0">
                <a:solidFill>
                  <a:schemeClr val="tx1"/>
                </a:solidFill>
              </a:rPr>
              <a:t>trust</a:t>
            </a:r>
            <a:endParaRPr lang="pt-BR" sz="2400" dirty="0">
              <a:solidFill>
                <a:schemeClr val="tx1"/>
              </a:solidFill>
            </a:endParaRPr>
          </a:p>
        </p:txBody>
      </p:sp>
      <p:cxnSp>
        <p:nvCxnSpPr>
          <p:cNvPr id="15" name="Conector de seta reta 14"/>
          <p:cNvCxnSpPr>
            <a:stCxn id="9" idx="6"/>
            <a:endCxn id="12" idx="2"/>
          </p:cNvCxnSpPr>
          <p:nvPr/>
        </p:nvCxnSpPr>
        <p:spPr>
          <a:xfrm>
            <a:off x="2491414" y="4601087"/>
            <a:ext cx="404801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Conector de seta reta 15"/>
          <p:cNvCxnSpPr>
            <a:stCxn id="9" idx="0"/>
            <a:endCxn id="13" idx="2"/>
          </p:cNvCxnSpPr>
          <p:nvPr/>
        </p:nvCxnSpPr>
        <p:spPr>
          <a:xfrm flipV="1">
            <a:off x="1576463" y="2911235"/>
            <a:ext cx="1566787" cy="109028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Conector de seta reta 16"/>
          <p:cNvCxnSpPr>
            <a:stCxn id="13" idx="6"/>
            <a:endCxn id="12" idx="0"/>
          </p:cNvCxnSpPr>
          <p:nvPr/>
        </p:nvCxnSpPr>
        <p:spPr>
          <a:xfrm>
            <a:off x="5715000" y="2911235"/>
            <a:ext cx="1907639" cy="109028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Conector de seta reta 17"/>
          <p:cNvCxnSpPr>
            <a:stCxn id="14" idx="3"/>
          </p:cNvCxnSpPr>
          <p:nvPr/>
        </p:nvCxnSpPr>
        <p:spPr>
          <a:xfrm flipH="1">
            <a:off x="6539428" y="2714217"/>
            <a:ext cx="468189" cy="74216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CaixaDeTexto 18"/>
          <p:cNvSpPr txBox="1"/>
          <p:nvPr/>
        </p:nvSpPr>
        <p:spPr>
          <a:xfrm>
            <a:off x="3976099" y="4725411"/>
            <a:ext cx="900915" cy="461665"/>
          </a:xfrm>
          <a:prstGeom prst="rect">
            <a:avLst/>
          </a:prstGeom>
          <a:noFill/>
        </p:spPr>
        <p:txBody>
          <a:bodyPr wrap="square" rtlCol="0">
            <a:spAutoFit/>
          </a:bodyPr>
          <a:lstStyle/>
          <a:p>
            <a:pPr algn="ctr"/>
            <a:r>
              <a:rPr lang="pt-BR" sz="2400" b="1" dirty="0" smtClean="0"/>
              <a:t>H1 (-)</a:t>
            </a:r>
            <a:endParaRPr lang="pt-BR" sz="2400" b="1" dirty="0"/>
          </a:p>
        </p:txBody>
      </p:sp>
      <p:sp>
        <p:nvSpPr>
          <p:cNvPr id="21" name="CaixaDeTexto 20"/>
          <p:cNvSpPr txBox="1"/>
          <p:nvPr/>
        </p:nvSpPr>
        <p:spPr>
          <a:xfrm>
            <a:off x="6780047" y="3014945"/>
            <a:ext cx="1925802" cy="830997"/>
          </a:xfrm>
          <a:prstGeom prst="rect">
            <a:avLst/>
          </a:prstGeom>
          <a:noFill/>
        </p:spPr>
        <p:txBody>
          <a:bodyPr wrap="square" rtlCol="0">
            <a:spAutoFit/>
          </a:bodyPr>
          <a:lstStyle/>
          <a:p>
            <a:pPr algn="ctr"/>
            <a:r>
              <a:rPr lang="pt-BR" sz="2400" b="1" dirty="0" smtClean="0"/>
              <a:t>H3 </a:t>
            </a:r>
            <a:r>
              <a:rPr lang="pt-BR" sz="2400" dirty="0" smtClean="0"/>
              <a:t>(</a:t>
            </a:r>
            <a:r>
              <a:rPr lang="pt-BR" sz="2400" dirty="0" err="1" smtClean="0"/>
              <a:t>Valid</a:t>
            </a:r>
            <a:r>
              <a:rPr lang="pt-BR" sz="2400" dirty="0" smtClean="0"/>
              <a:t> for </a:t>
            </a:r>
            <a:r>
              <a:rPr lang="pt-BR" sz="2400" dirty="0" err="1" smtClean="0"/>
              <a:t>low</a:t>
            </a:r>
            <a:r>
              <a:rPr lang="pt-BR" sz="2400" dirty="0" smtClean="0"/>
              <a:t> </a:t>
            </a:r>
            <a:r>
              <a:rPr lang="pt-BR" sz="2400" dirty="0" err="1" smtClean="0"/>
              <a:t>trust</a:t>
            </a:r>
            <a:r>
              <a:rPr lang="pt-BR" sz="2400" dirty="0" smtClean="0"/>
              <a:t>)</a:t>
            </a:r>
            <a:endParaRPr lang="pt-BR" sz="2400" dirty="0"/>
          </a:p>
        </p:txBody>
      </p:sp>
      <p:sp>
        <p:nvSpPr>
          <p:cNvPr id="63" name="CaixaDeTexto 62"/>
          <p:cNvSpPr txBox="1"/>
          <p:nvPr/>
        </p:nvSpPr>
        <p:spPr>
          <a:xfrm>
            <a:off x="3976100" y="3567360"/>
            <a:ext cx="900915" cy="461665"/>
          </a:xfrm>
          <a:prstGeom prst="rect">
            <a:avLst/>
          </a:prstGeom>
          <a:noFill/>
        </p:spPr>
        <p:txBody>
          <a:bodyPr wrap="square" rtlCol="0">
            <a:spAutoFit/>
          </a:bodyPr>
          <a:lstStyle/>
          <a:p>
            <a:pPr algn="ctr"/>
            <a:r>
              <a:rPr lang="pt-BR" sz="2400" b="1" dirty="0" smtClean="0"/>
              <a:t>H2 (-)</a:t>
            </a:r>
            <a:endParaRPr lang="pt-BR" sz="2400" b="1" dirty="0"/>
          </a:p>
        </p:txBody>
      </p:sp>
      <p:sp>
        <p:nvSpPr>
          <p:cNvPr id="78" name="Retângulo 77"/>
          <p:cNvSpPr/>
          <p:nvPr/>
        </p:nvSpPr>
        <p:spPr>
          <a:xfrm>
            <a:off x="1" y="2"/>
            <a:ext cx="9143999" cy="578839"/>
          </a:xfrm>
          <a:prstGeom prst="rect">
            <a:avLst/>
          </a:prstGeom>
          <a:solidFill>
            <a:srgbClr val="1101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Candara" panose="020E0502030303020204" pitchFamily="34" charset="0"/>
              </a:rPr>
              <a:t>The Perception of Power </a:t>
            </a:r>
            <a:r>
              <a:rPr lang="en-US" sz="2800" b="1" dirty="0" smtClean="0">
                <a:latin typeface="Candara" panose="020E0502030303020204" pitchFamily="34" charset="0"/>
              </a:rPr>
              <a:t>in </a:t>
            </a:r>
            <a:r>
              <a:rPr lang="en-US" sz="2800" b="1" dirty="0">
                <a:latin typeface="Candara" panose="020E0502030303020204" pitchFamily="34" charset="0"/>
              </a:rPr>
              <a:t>Consumer-Brand Relationships</a:t>
            </a:r>
            <a:endParaRPr lang="pt-BR" sz="2800" b="1" dirty="0">
              <a:latin typeface="Candara" panose="020E0502030303020204" pitchFamily="34" charset="0"/>
            </a:endParaRPr>
          </a:p>
        </p:txBody>
      </p:sp>
      <p:sp>
        <p:nvSpPr>
          <p:cNvPr id="2" name="Retângulo 1"/>
          <p:cNvSpPr/>
          <p:nvPr/>
        </p:nvSpPr>
        <p:spPr>
          <a:xfrm>
            <a:off x="2059688" y="2987434"/>
            <a:ext cx="444353" cy="369332"/>
          </a:xfrm>
          <a:prstGeom prst="rect">
            <a:avLst/>
          </a:prstGeom>
        </p:spPr>
        <p:txBody>
          <a:bodyPr wrap="none">
            <a:spAutoFit/>
          </a:bodyPr>
          <a:lstStyle/>
          <a:p>
            <a:pPr algn="ctr"/>
            <a:r>
              <a:rPr lang="pt-BR" b="1" dirty="0" smtClean="0"/>
              <a:t>(+)</a:t>
            </a:r>
            <a:endParaRPr lang="pt-BR" b="1" dirty="0"/>
          </a:p>
        </p:txBody>
      </p:sp>
      <p:sp>
        <p:nvSpPr>
          <p:cNvPr id="20" name="Retângulo 19"/>
          <p:cNvSpPr/>
          <p:nvPr/>
        </p:nvSpPr>
        <p:spPr>
          <a:xfrm>
            <a:off x="6132431" y="2780012"/>
            <a:ext cx="399468" cy="369332"/>
          </a:xfrm>
          <a:prstGeom prst="rect">
            <a:avLst/>
          </a:prstGeom>
        </p:spPr>
        <p:txBody>
          <a:bodyPr wrap="none">
            <a:spAutoFit/>
          </a:bodyPr>
          <a:lstStyle/>
          <a:p>
            <a:pPr algn="ctr"/>
            <a:r>
              <a:rPr lang="pt-BR" b="1" dirty="0" smtClean="0"/>
              <a:t>(-)</a:t>
            </a:r>
            <a:endParaRPr lang="pt-BR" b="1" dirty="0"/>
          </a:p>
        </p:txBody>
      </p:sp>
    </p:spTree>
    <p:extLst>
      <p:ext uri="{BB962C8B-B14F-4D97-AF65-F5344CB8AC3E}">
        <p14:creationId xmlns:p14="http://schemas.microsoft.com/office/powerpoint/2010/main" val="30543041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47637" y="1771974"/>
            <a:ext cx="8848725" cy="3663412"/>
          </a:xfrm>
        </p:spPr>
        <p:txBody>
          <a:bodyPr>
            <a:normAutofit lnSpcReduction="10000"/>
          </a:bodyPr>
          <a:lstStyle/>
          <a:p>
            <a:pPr marL="0" indent="0" algn="just">
              <a:buNone/>
            </a:pPr>
            <a:r>
              <a:rPr lang="en-US" sz="3200" dirty="0"/>
              <a:t>In summary, the findings of this study were </a:t>
            </a:r>
            <a:endParaRPr lang="en-US" sz="3200" dirty="0" smtClean="0"/>
          </a:p>
          <a:p>
            <a:pPr lvl="1" algn="just"/>
            <a:endParaRPr lang="en-US" dirty="0" smtClean="0"/>
          </a:p>
          <a:p>
            <a:pPr lvl="1" algn="just"/>
            <a:r>
              <a:rPr lang="en-US" dirty="0" smtClean="0"/>
              <a:t>the </a:t>
            </a:r>
            <a:r>
              <a:rPr lang="en-US" dirty="0"/>
              <a:t>reduction of </a:t>
            </a:r>
            <a:r>
              <a:rPr lang="en-US" dirty="0" smtClean="0"/>
              <a:t>consumer </a:t>
            </a:r>
            <a:r>
              <a:rPr lang="en-US" dirty="0"/>
              <a:t>power perceived </a:t>
            </a:r>
            <a:r>
              <a:rPr lang="en-US" dirty="0" smtClean="0"/>
              <a:t>in </a:t>
            </a:r>
            <a:r>
              <a:rPr lang="en-US" dirty="0"/>
              <a:t>dealing with </a:t>
            </a:r>
            <a:r>
              <a:rPr lang="en-US" dirty="0" smtClean="0"/>
              <a:t>high brand power (H1</a:t>
            </a:r>
            <a:r>
              <a:rPr lang="en-US" dirty="0"/>
              <a:t>), </a:t>
            </a:r>
            <a:endParaRPr lang="en-US" dirty="0" smtClean="0"/>
          </a:p>
          <a:p>
            <a:pPr lvl="1" algn="just"/>
            <a:endParaRPr lang="en-US" dirty="0" smtClean="0"/>
          </a:p>
          <a:p>
            <a:pPr lvl="1" algn="just"/>
            <a:r>
              <a:rPr lang="en-US" dirty="0" smtClean="0"/>
              <a:t>this </a:t>
            </a:r>
            <a:r>
              <a:rPr lang="en-US" dirty="0"/>
              <a:t>asymmetry of power </a:t>
            </a:r>
            <a:r>
              <a:rPr lang="en-US" dirty="0" smtClean="0"/>
              <a:t>comes from the brand dependence in </a:t>
            </a:r>
            <a:r>
              <a:rPr lang="en-US" dirty="0"/>
              <a:t>a specific situation (H2</a:t>
            </a:r>
            <a:r>
              <a:rPr lang="en-US" dirty="0" smtClean="0"/>
              <a:t>), </a:t>
            </a:r>
          </a:p>
          <a:p>
            <a:pPr lvl="1" algn="just"/>
            <a:endParaRPr lang="en-US" dirty="0" smtClean="0"/>
          </a:p>
          <a:p>
            <a:pPr lvl="1" algn="just"/>
            <a:r>
              <a:rPr lang="en-US" dirty="0" smtClean="0"/>
              <a:t>occurring the effect is more intense when </a:t>
            </a:r>
            <a:r>
              <a:rPr lang="en-US" dirty="0"/>
              <a:t>there is low </a:t>
            </a:r>
            <a:r>
              <a:rPr lang="en-US" dirty="0" smtClean="0"/>
              <a:t>brand trust </a:t>
            </a:r>
            <a:r>
              <a:rPr lang="en-US" dirty="0"/>
              <a:t>(H3).</a:t>
            </a:r>
            <a:endParaRPr lang="pt-BR" dirty="0" smtClean="0"/>
          </a:p>
        </p:txBody>
      </p:sp>
      <p:sp>
        <p:nvSpPr>
          <p:cNvPr id="10" name="Retângulo 9"/>
          <p:cNvSpPr/>
          <p:nvPr/>
        </p:nvSpPr>
        <p:spPr>
          <a:xfrm>
            <a:off x="1" y="2"/>
            <a:ext cx="9143999" cy="578839"/>
          </a:xfrm>
          <a:prstGeom prst="rect">
            <a:avLst/>
          </a:prstGeom>
          <a:solidFill>
            <a:srgbClr val="1101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Candara" panose="020E0502030303020204" pitchFamily="34" charset="0"/>
              </a:rPr>
              <a:t>The Perception of Power </a:t>
            </a:r>
            <a:r>
              <a:rPr lang="en-US" sz="2800" b="1" dirty="0" smtClean="0">
                <a:latin typeface="Candara" panose="020E0502030303020204" pitchFamily="34" charset="0"/>
              </a:rPr>
              <a:t>in </a:t>
            </a:r>
            <a:r>
              <a:rPr lang="en-US" sz="2800" b="1" dirty="0">
                <a:latin typeface="Candara" panose="020E0502030303020204" pitchFamily="34" charset="0"/>
              </a:rPr>
              <a:t>Consumer-Brand Relationships</a:t>
            </a:r>
            <a:endParaRPr lang="pt-BR" sz="2800" b="1" dirty="0">
              <a:latin typeface="Candara" panose="020E0502030303020204" pitchFamily="34" charset="0"/>
            </a:endParaRPr>
          </a:p>
        </p:txBody>
      </p:sp>
    </p:spTree>
    <p:extLst>
      <p:ext uri="{BB962C8B-B14F-4D97-AF65-F5344CB8AC3E}">
        <p14:creationId xmlns:p14="http://schemas.microsoft.com/office/powerpoint/2010/main" val="39325938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47637" y="1181100"/>
            <a:ext cx="8848725" cy="4933950"/>
          </a:xfrm>
        </p:spPr>
        <p:txBody>
          <a:bodyPr>
            <a:normAutofit/>
          </a:bodyPr>
          <a:lstStyle/>
          <a:p>
            <a:pPr marL="0" indent="0" algn="just">
              <a:buNone/>
            </a:pPr>
            <a:r>
              <a:rPr lang="en-US" sz="3200" dirty="0" smtClean="0"/>
              <a:t>Some opportunities:</a:t>
            </a:r>
          </a:p>
          <a:p>
            <a:pPr marL="457200" lvl="1" indent="0" algn="just">
              <a:buNone/>
            </a:pPr>
            <a:endParaRPr lang="en-US" dirty="0" smtClean="0"/>
          </a:p>
          <a:p>
            <a:pPr marL="457200" lvl="1" indent="0" algn="just">
              <a:buNone/>
            </a:pPr>
            <a:r>
              <a:rPr lang="en-US" dirty="0" smtClean="0"/>
              <a:t>Studying the role of trust at the model:</a:t>
            </a:r>
          </a:p>
          <a:p>
            <a:pPr marL="457200" lvl="1" indent="0" algn="just">
              <a:buNone/>
            </a:pPr>
            <a:r>
              <a:rPr lang="en-US" dirty="0"/>
              <a:t>	</a:t>
            </a:r>
            <a:r>
              <a:rPr lang="en-US" dirty="0" smtClean="0"/>
              <a:t>Long term relationship (not just a negative event)</a:t>
            </a:r>
          </a:p>
          <a:p>
            <a:pPr marL="457200" lvl="1" indent="0" algn="just">
              <a:buNone/>
            </a:pPr>
            <a:r>
              <a:rPr lang="en-US" dirty="0"/>
              <a:t>	</a:t>
            </a:r>
            <a:endParaRPr lang="en-US" dirty="0" smtClean="0"/>
          </a:p>
          <a:p>
            <a:pPr marL="457200" lvl="1" indent="0" algn="just">
              <a:buNone/>
            </a:pPr>
            <a:r>
              <a:rPr lang="en-US" dirty="0" smtClean="0"/>
              <a:t>Studying the power transfer process:</a:t>
            </a:r>
          </a:p>
          <a:p>
            <a:pPr marL="914400" lvl="2" indent="0" algn="just">
              <a:buNone/>
            </a:pPr>
            <a:r>
              <a:rPr lang="en-US" sz="2400" dirty="0" smtClean="0"/>
              <a:t>The impact on achieving results</a:t>
            </a:r>
          </a:p>
          <a:p>
            <a:pPr marL="914400" lvl="2" indent="0" algn="just">
              <a:buNone/>
            </a:pPr>
            <a:r>
              <a:rPr lang="en-US" sz="2400" dirty="0" smtClean="0"/>
              <a:t>The impact on decision</a:t>
            </a:r>
          </a:p>
          <a:p>
            <a:pPr marL="457200" lvl="1" indent="0" algn="just">
              <a:buNone/>
            </a:pPr>
            <a:endParaRPr lang="en-US" dirty="0" smtClean="0"/>
          </a:p>
          <a:p>
            <a:pPr marL="457200" lvl="1" indent="0" algn="just">
              <a:buNone/>
            </a:pPr>
            <a:r>
              <a:rPr lang="en-US" dirty="0" smtClean="0"/>
              <a:t>Studying the impact of brand characteristics</a:t>
            </a:r>
          </a:p>
          <a:p>
            <a:pPr marL="457200" lvl="1" indent="0" algn="just">
              <a:buNone/>
            </a:pPr>
            <a:r>
              <a:rPr lang="en-US" dirty="0"/>
              <a:t>	</a:t>
            </a:r>
            <a:r>
              <a:rPr lang="en-US" dirty="0" smtClean="0"/>
              <a:t>Attach the core x the periphery</a:t>
            </a:r>
          </a:p>
          <a:p>
            <a:pPr marL="457200" lvl="1" indent="0" algn="just">
              <a:buNone/>
            </a:pPr>
            <a:r>
              <a:rPr lang="en-US" dirty="0"/>
              <a:t>	</a:t>
            </a:r>
            <a:r>
              <a:rPr lang="en-US" dirty="0" smtClean="0"/>
              <a:t>Dimensions associated to Personality</a:t>
            </a:r>
          </a:p>
          <a:p>
            <a:pPr marL="0" indent="0" algn="just">
              <a:buNone/>
            </a:pPr>
            <a:endParaRPr lang="pt-BR" dirty="0" smtClean="0"/>
          </a:p>
        </p:txBody>
      </p:sp>
      <p:sp>
        <p:nvSpPr>
          <p:cNvPr id="10" name="Retângulo 9"/>
          <p:cNvSpPr/>
          <p:nvPr/>
        </p:nvSpPr>
        <p:spPr>
          <a:xfrm>
            <a:off x="1" y="2"/>
            <a:ext cx="9143999" cy="578839"/>
          </a:xfrm>
          <a:prstGeom prst="rect">
            <a:avLst/>
          </a:prstGeom>
          <a:solidFill>
            <a:srgbClr val="1101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Candara" panose="020E0502030303020204" pitchFamily="34" charset="0"/>
              </a:rPr>
              <a:t>The Perception of Power </a:t>
            </a:r>
            <a:r>
              <a:rPr lang="en-US" sz="2800" b="1" dirty="0" smtClean="0">
                <a:latin typeface="Candara" panose="020E0502030303020204" pitchFamily="34" charset="0"/>
              </a:rPr>
              <a:t>in </a:t>
            </a:r>
            <a:r>
              <a:rPr lang="en-US" sz="2800" b="1" dirty="0">
                <a:latin typeface="Candara" panose="020E0502030303020204" pitchFamily="34" charset="0"/>
              </a:rPr>
              <a:t>Consumer-Brand Relationships</a:t>
            </a:r>
            <a:endParaRPr lang="pt-BR" sz="2800" b="1" dirty="0">
              <a:latin typeface="Candara" panose="020E0502030303020204" pitchFamily="34" charset="0"/>
            </a:endParaRPr>
          </a:p>
        </p:txBody>
      </p:sp>
    </p:spTree>
    <p:extLst>
      <p:ext uri="{BB962C8B-B14F-4D97-AF65-F5344CB8AC3E}">
        <p14:creationId xmlns:p14="http://schemas.microsoft.com/office/powerpoint/2010/main" val="28542085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Tree>
    <p:extLst>
      <p:ext uri="{BB962C8B-B14F-4D97-AF65-F5344CB8AC3E}">
        <p14:creationId xmlns:p14="http://schemas.microsoft.com/office/powerpoint/2010/main" val="27496090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93849" y="4183063"/>
            <a:ext cx="7293895" cy="2522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31949" y="1504951"/>
            <a:ext cx="8079329" cy="2484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aixaDeTexto 5"/>
          <p:cNvSpPr txBox="1"/>
          <p:nvPr/>
        </p:nvSpPr>
        <p:spPr>
          <a:xfrm>
            <a:off x="1593849" y="1301236"/>
            <a:ext cx="5455211" cy="369332"/>
          </a:xfrm>
          <a:prstGeom prst="rect">
            <a:avLst/>
          </a:prstGeom>
          <a:noFill/>
        </p:spPr>
        <p:txBody>
          <a:bodyPr wrap="none" rtlCol="0">
            <a:spAutoFit/>
          </a:bodyPr>
          <a:lstStyle/>
          <a:p>
            <a:r>
              <a:rPr lang="pt-BR" dirty="0" smtClean="0"/>
              <a:t>Social Brand Power </a:t>
            </a:r>
            <a:r>
              <a:rPr lang="pt-BR" dirty="0"/>
              <a:t>(CROSNO; FRELING; SKINNER, 2009) </a:t>
            </a:r>
          </a:p>
        </p:txBody>
      </p:sp>
      <p:sp>
        <p:nvSpPr>
          <p:cNvPr id="9" name="CaixaDeTexto 8"/>
          <p:cNvSpPr txBox="1"/>
          <p:nvPr/>
        </p:nvSpPr>
        <p:spPr>
          <a:xfrm>
            <a:off x="1612899" y="3951289"/>
            <a:ext cx="6555321" cy="369332"/>
          </a:xfrm>
          <a:prstGeom prst="rect">
            <a:avLst/>
          </a:prstGeom>
          <a:noFill/>
        </p:spPr>
        <p:txBody>
          <a:bodyPr wrap="none" rtlCol="0">
            <a:spAutoFit/>
          </a:bodyPr>
          <a:lstStyle/>
          <a:p>
            <a:r>
              <a:rPr lang="pt-BR" dirty="0" err="1" smtClean="0"/>
              <a:t>Perception</a:t>
            </a:r>
            <a:r>
              <a:rPr lang="pt-BR" dirty="0" smtClean="0"/>
              <a:t> </a:t>
            </a:r>
            <a:r>
              <a:rPr lang="pt-BR" dirty="0" err="1" smtClean="0"/>
              <a:t>of</a:t>
            </a:r>
            <a:r>
              <a:rPr lang="pt-BR" dirty="0" smtClean="0"/>
              <a:t>  </a:t>
            </a:r>
            <a:r>
              <a:rPr lang="pt-BR" dirty="0" err="1" smtClean="0"/>
              <a:t>Consumer</a:t>
            </a:r>
            <a:r>
              <a:rPr lang="pt-BR" dirty="0" smtClean="0"/>
              <a:t> Power </a:t>
            </a:r>
            <a:r>
              <a:rPr lang="pt-BR" dirty="0"/>
              <a:t>(ANDERSON; JOHN; KELTNER, 2012)</a:t>
            </a:r>
          </a:p>
        </p:txBody>
      </p:sp>
    </p:spTree>
    <p:extLst>
      <p:ext uri="{BB962C8B-B14F-4D97-AF65-F5344CB8AC3E}">
        <p14:creationId xmlns:p14="http://schemas.microsoft.com/office/powerpoint/2010/main" val="15023552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2049"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1949" y="2547143"/>
            <a:ext cx="8809555" cy="1320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31950" y="4329115"/>
            <a:ext cx="9359900" cy="1351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aixaDeTexto 6"/>
          <p:cNvSpPr txBox="1"/>
          <p:nvPr/>
        </p:nvSpPr>
        <p:spPr>
          <a:xfrm>
            <a:off x="1593849" y="1987036"/>
            <a:ext cx="3994940" cy="369332"/>
          </a:xfrm>
          <a:prstGeom prst="rect">
            <a:avLst/>
          </a:prstGeom>
          <a:noFill/>
        </p:spPr>
        <p:txBody>
          <a:bodyPr wrap="none" rtlCol="0">
            <a:spAutoFit/>
          </a:bodyPr>
          <a:lstStyle/>
          <a:p>
            <a:r>
              <a:rPr lang="pt-BR" dirty="0" smtClean="0"/>
              <a:t>Brand </a:t>
            </a:r>
            <a:r>
              <a:rPr lang="pt-BR" dirty="0" err="1" smtClean="0"/>
              <a:t>Trust</a:t>
            </a:r>
            <a:r>
              <a:rPr lang="pt-BR" dirty="0" smtClean="0"/>
              <a:t> (Francisco-</a:t>
            </a:r>
            <a:r>
              <a:rPr lang="pt-BR" dirty="0" err="1" smtClean="0"/>
              <a:t>Maffezzolli</a:t>
            </a:r>
            <a:r>
              <a:rPr lang="pt-BR" dirty="0" smtClean="0"/>
              <a:t>, 2013</a:t>
            </a:r>
            <a:r>
              <a:rPr lang="pt-BR" dirty="0"/>
              <a:t>)</a:t>
            </a:r>
          </a:p>
        </p:txBody>
      </p:sp>
      <p:sp>
        <p:nvSpPr>
          <p:cNvPr id="8" name="CaixaDeTexto 7"/>
          <p:cNvSpPr txBox="1"/>
          <p:nvPr/>
        </p:nvSpPr>
        <p:spPr>
          <a:xfrm>
            <a:off x="1593849" y="3867150"/>
            <a:ext cx="4950714" cy="369332"/>
          </a:xfrm>
          <a:prstGeom prst="rect">
            <a:avLst/>
          </a:prstGeom>
          <a:noFill/>
        </p:spPr>
        <p:txBody>
          <a:bodyPr wrap="none" rtlCol="0">
            <a:spAutoFit/>
          </a:bodyPr>
          <a:lstStyle/>
          <a:p>
            <a:r>
              <a:rPr lang="pt-BR" dirty="0" err="1" smtClean="0"/>
              <a:t>Dependence</a:t>
            </a:r>
            <a:r>
              <a:rPr lang="pt-BR" dirty="0" smtClean="0"/>
              <a:t>  (</a:t>
            </a:r>
            <a:r>
              <a:rPr lang="pt-BR" dirty="0" err="1" smtClean="0"/>
              <a:t>adapted</a:t>
            </a:r>
            <a:r>
              <a:rPr lang="pt-BR" dirty="0" smtClean="0"/>
              <a:t> </a:t>
            </a:r>
            <a:r>
              <a:rPr lang="pt-BR" dirty="0" err="1" smtClean="0"/>
              <a:t>from</a:t>
            </a:r>
            <a:r>
              <a:rPr lang="pt-BR" dirty="0"/>
              <a:t> </a:t>
            </a:r>
            <a:r>
              <a:rPr lang="pt-BR" dirty="0" smtClean="0"/>
              <a:t>MOLM</a:t>
            </a:r>
            <a:r>
              <a:rPr lang="pt-BR" dirty="0"/>
              <a:t>; COOK, 1995).</a:t>
            </a:r>
            <a:r>
              <a:rPr lang="pt-BR" dirty="0" smtClean="0"/>
              <a:t> </a:t>
            </a:r>
            <a:endParaRPr lang="pt-BR" dirty="0"/>
          </a:p>
        </p:txBody>
      </p:sp>
    </p:spTree>
    <p:extLst>
      <p:ext uri="{BB962C8B-B14F-4D97-AF65-F5344CB8AC3E}">
        <p14:creationId xmlns:p14="http://schemas.microsoft.com/office/powerpoint/2010/main" val="4163218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47637" y="956346"/>
            <a:ext cx="8848725" cy="5253023"/>
          </a:xfrm>
        </p:spPr>
        <p:txBody>
          <a:bodyPr>
            <a:normAutofit/>
          </a:bodyPr>
          <a:lstStyle/>
          <a:p>
            <a:pPr marL="0" indent="0" algn="just">
              <a:buNone/>
            </a:pPr>
            <a:endParaRPr lang="en-US" dirty="0" smtClean="0"/>
          </a:p>
          <a:p>
            <a:pPr marL="0" indent="0" algn="just">
              <a:buNone/>
            </a:pPr>
            <a:r>
              <a:rPr lang="en-US" sz="3500" b="1" dirty="0" smtClean="0"/>
              <a:t>Power</a:t>
            </a:r>
            <a:endParaRPr lang="en-US" b="1" dirty="0"/>
          </a:p>
          <a:p>
            <a:pPr marL="0" indent="0" algn="just">
              <a:buNone/>
            </a:pPr>
            <a:endParaRPr lang="en-US" dirty="0"/>
          </a:p>
          <a:p>
            <a:pPr marL="0" indent="0" algn="just">
              <a:buNone/>
            </a:pPr>
            <a:r>
              <a:rPr lang="en-US" dirty="0" smtClean="0"/>
              <a:t>Routinely, </a:t>
            </a:r>
            <a:r>
              <a:rPr lang="en-US" b="1" dirty="0"/>
              <a:t>consumers</a:t>
            </a:r>
            <a:r>
              <a:rPr lang="en-US" dirty="0"/>
              <a:t> have experiences of feeling </a:t>
            </a:r>
            <a:r>
              <a:rPr lang="en-US" b="1" dirty="0"/>
              <a:t>powerful</a:t>
            </a:r>
            <a:r>
              <a:rPr lang="en-US" dirty="0"/>
              <a:t> or </a:t>
            </a:r>
            <a:r>
              <a:rPr lang="en-US" b="1" dirty="0"/>
              <a:t>powerless</a:t>
            </a:r>
            <a:r>
              <a:rPr lang="en-US" dirty="0"/>
              <a:t>, according to the assumed roles </a:t>
            </a:r>
            <a:r>
              <a:rPr lang="en-US" dirty="0" smtClean="0"/>
              <a:t>(Rucker; </a:t>
            </a:r>
            <a:r>
              <a:rPr lang="en-US" dirty="0" err="1"/>
              <a:t>Galinsky</a:t>
            </a:r>
            <a:r>
              <a:rPr lang="en-US" dirty="0"/>
              <a:t>, 2008).</a:t>
            </a:r>
          </a:p>
          <a:p>
            <a:pPr marL="0" indent="0" algn="just">
              <a:buNone/>
            </a:pPr>
            <a:endParaRPr lang="en-US" dirty="0"/>
          </a:p>
          <a:p>
            <a:pPr marL="0" indent="0" algn="just">
              <a:buNone/>
            </a:pPr>
            <a:r>
              <a:rPr lang="en-US" b="1" dirty="0"/>
              <a:t>Power</a:t>
            </a:r>
            <a:r>
              <a:rPr lang="en-US" dirty="0"/>
              <a:t> is </a:t>
            </a:r>
            <a:r>
              <a:rPr lang="en-US" b="1" dirty="0"/>
              <a:t>part of any relationship</a:t>
            </a:r>
            <a:r>
              <a:rPr lang="en-US" dirty="0"/>
              <a:t>, because it determines how partners relate </a:t>
            </a:r>
            <a:r>
              <a:rPr lang="en-US" dirty="0" smtClean="0"/>
              <a:t>each other and </a:t>
            </a:r>
            <a:r>
              <a:rPr lang="en-US" dirty="0"/>
              <a:t>how decisions are made (</a:t>
            </a:r>
            <a:r>
              <a:rPr lang="en-US" dirty="0" smtClean="0"/>
              <a:t>Dunbar, 2000</a:t>
            </a:r>
            <a:r>
              <a:rPr lang="en-US" dirty="0"/>
              <a:t>). </a:t>
            </a:r>
            <a:endParaRPr lang="en-US" dirty="0" smtClean="0"/>
          </a:p>
          <a:p>
            <a:pPr marL="0" indent="0" algn="just">
              <a:buNone/>
            </a:pPr>
            <a:endParaRPr lang="en-US" dirty="0"/>
          </a:p>
        </p:txBody>
      </p:sp>
      <p:sp>
        <p:nvSpPr>
          <p:cNvPr id="7" name="Retângulo 6"/>
          <p:cNvSpPr/>
          <p:nvPr/>
        </p:nvSpPr>
        <p:spPr>
          <a:xfrm>
            <a:off x="1" y="2"/>
            <a:ext cx="9143999" cy="578839"/>
          </a:xfrm>
          <a:prstGeom prst="rect">
            <a:avLst/>
          </a:prstGeom>
          <a:solidFill>
            <a:srgbClr val="1101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Candara" panose="020E0502030303020204" pitchFamily="34" charset="0"/>
              </a:rPr>
              <a:t>The Perception of Power </a:t>
            </a:r>
            <a:r>
              <a:rPr lang="en-US" sz="2800" b="1" dirty="0" smtClean="0">
                <a:latin typeface="Candara" panose="020E0502030303020204" pitchFamily="34" charset="0"/>
              </a:rPr>
              <a:t>in </a:t>
            </a:r>
            <a:r>
              <a:rPr lang="en-US" sz="2800" b="1" dirty="0">
                <a:latin typeface="Candara" panose="020E0502030303020204" pitchFamily="34" charset="0"/>
              </a:rPr>
              <a:t>Consumer-Brand Relationships</a:t>
            </a:r>
            <a:endParaRPr lang="pt-BR" sz="2800" b="1" dirty="0">
              <a:latin typeface="Candara" panose="020E0502030303020204" pitchFamily="34" charset="0"/>
            </a:endParaRPr>
          </a:p>
        </p:txBody>
      </p:sp>
    </p:spTree>
    <p:extLst>
      <p:ext uri="{BB962C8B-B14F-4D97-AF65-F5344CB8AC3E}">
        <p14:creationId xmlns:p14="http://schemas.microsoft.com/office/powerpoint/2010/main" val="1274639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additive="base">
                                        <p:cTn id="1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47637" y="1428750"/>
            <a:ext cx="8848725" cy="5429250"/>
          </a:xfrm>
        </p:spPr>
        <p:txBody>
          <a:bodyPr>
            <a:normAutofit/>
          </a:bodyPr>
          <a:lstStyle/>
          <a:p>
            <a:pPr marL="0" indent="0" algn="just">
              <a:buNone/>
            </a:pPr>
            <a:r>
              <a:rPr lang="en-US" b="1" dirty="0"/>
              <a:t>Brand power </a:t>
            </a:r>
            <a:r>
              <a:rPr lang="en-US" dirty="0" smtClean="0"/>
              <a:t>=&gt; the </a:t>
            </a:r>
            <a:r>
              <a:rPr lang="en-US" dirty="0"/>
              <a:t>ability of a brand in influencing consumer behavior and lead a consumer to do something they otherwise would not do (</a:t>
            </a:r>
            <a:r>
              <a:rPr lang="en-US" dirty="0" err="1" smtClean="0"/>
              <a:t>Crosno</a:t>
            </a:r>
            <a:r>
              <a:rPr lang="en-US" dirty="0" smtClean="0"/>
              <a:t>; </a:t>
            </a:r>
            <a:r>
              <a:rPr lang="en-US" dirty="0" err="1"/>
              <a:t>Freling</a:t>
            </a:r>
            <a:r>
              <a:rPr lang="en-US" dirty="0"/>
              <a:t>; Skinner, 2009).</a:t>
            </a:r>
          </a:p>
          <a:p>
            <a:pPr marL="0" indent="0" algn="just">
              <a:buNone/>
            </a:pPr>
            <a:endParaRPr lang="en-US" dirty="0"/>
          </a:p>
          <a:p>
            <a:pPr marL="0" indent="0" algn="just">
              <a:buNone/>
            </a:pPr>
            <a:r>
              <a:rPr lang="en-US" b="1" dirty="0" smtClean="0"/>
              <a:t>Personal sense </a:t>
            </a:r>
            <a:r>
              <a:rPr lang="en-US" b="1" dirty="0"/>
              <a:t>of </a:t>
            </a:r>
            <a:r>
              <a:rPr lang="en-US" b="1" dirty="0" smtClean="0"/>
              <a:t>power</a:t>
            </a:r>
            <a:r>
              <a:rPr lang="en-US" dirty="0" smtClean="0"/>
              <a:t> =&gt; </a:t>
            </a:r>
            <a:r>
              <a:rPr lang="en-US" dirty="0"/>
              <a:t>the ability to control </a:t>
            </a:r>
            <a:r>
              <a:rPr lang="en-US" dirty="0" smtClean="0"/>
              <a:t>resources, own or others, without </a:t>
            </a:r>
            <a:r>
              <a:rPr lang="en-US" dirty="0"/>
              <a:t>social interference (</a:t>
            </a:r>
            <a:r>
              <a:rPr lang="en-US" dirty="0" err="1"/>
              <a:t>Galinsky</a:t>
            </a:r>
            <a:r>
              <a:rPr lang="en-US" dirty="0"/>
              <a:t>, </a:t>
            </a:r>
            <a:r>
              <a:rPr lang="en-US" dirty="0" err="1"/>
              <a:t>Gruenfeld</a:t>
            </a:r>
            <a:r>
              <a:rPr lang="en-US" dirty="0"/>
              <a:t>; </a:t>
            </a:r>
            <a:r>
              <a:rPr lang="en-US" dirty="0" smtClean="0"/>
              <a:t>Magee, </a:t>
            </a:r>
            <a:r>
              <a:rPr lang="en-US" dirty="0"/>
              <a:t>2003).</a:t>
            </a:r>
          </a:p>
          <a:p>
            <a:pPr marL="0" indent="0" algn="just">
              <a:buNone/>
            </a:pPr>
            <a:endParaRPr lang="en-US" dirty="0"/>
          </a:p>
        </p:txBody>
      </p:sp>
      <p:sp>
        <p:nvSpPr>
          <p:cNvPr id="10" name="Retângulo 9"/>
          <p:cNvSpPr/>
          <p:nvPr/>
        </p:nvSpPr>
        <p:spPr>
          <a:xfrm>
            <a:off x="1" y="2"/>
            <a:ext cx="9143999" cy="578839"/>
          </a:xfrm>
          <a:prstGeom prst="rect">
            <a:avLst/>
          </a:prstGeom>
          <a:solidFill>
            <a:srgbClr val="1101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Candara" panose="020E0502030303020204" pitchFamily="34" charset="0"/>
              </a:rPr>
              <a:t>The Perception of Power </a:t>
            </a:r>
            <a:r>
              <a:rPr lang="en-US" sz="2800" b="1" dirty="0" smtClean="0">
                <a:latin typeface="Candara" panose="020E0502030303020204" pitchFamily="34" charset="0"/>
              </a:rPr>
              <a:t>in </a:t>
            </a:r>
            <a:r>
              <a:rPr lang="en-US" sz="2800" b="1" dirty="0">
                <a:latin typeface="Candara" panose="020E0502030303020204" pitchFamily="34" charset="0"/>
              </a:rPr>
              <a:t>Consumer-Brand Relationships</a:t>
            </a:r>
            <a:endParaRPr lang="pt-BR" sz="2800" b="1" dirty="0">
              <a:latin typeface="Candara" panose="020E0502030303020204" pitchFamily="34" charset="0"/>
            </a:endParaRPr>
          </a:p>
        </p:txBody>
      </p:sp>
    </p:spTree>
    <p:extLst>
      <p:ext uri="{BB962C8B-B14F-4D97-AF65-F5344CB8AC3E}">
        <p14:creationId xmlns:p14="http://schemas.microsoft.com/office/powerpoint/2010/main" val="2877815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47637" y="1009940"/>
            <a:ext cx="8848725" cy="5848060"/>
          </a:xfrm>
        </p:spPr>
        <p:txBody>
          <a:bodyPr>
            <a:normAutofit/>
          </a:bodyPr>
          <a:lstStyle/>
          <a:p>
            <a:pPr marL="0" indent="0" algn="just">
              <a:buNone/>
            </a:pPr>
            <a:r>
              <a:rPr lang="en-US" dirty="0" smtClean="0"/>
              <a:t>And considering that:</a:t>
            </a:r>
          </a:p>
          <a:p>
            <a:pPr lvl="1" algn="just"/>
            <a:endParaRPr lang="en-US" dirty="0" smtClean="0"/>
          </a:p>
          <a:p>
            <a:pPr lvl="1" algn="just"/>
            <a:r>
              <a:rPr lang="en-US" dirty="0" smtClean="0"/>
              <a:t>All </a:t>
            </a:r>
            <a:r>
              <a:rPr lang="en-US" dirty="0"/>
              <a:t>social </a:t>
            </a:r>
            <a:r>
              <a:rPr lang="en-US" dirty="0" smtClean="0"/>
              <a:t>relationships is </a:t>
            </a:r>
            <a:r>
              <a:rPr lang="en-US" dirty="0"/>
              <a:t>fundamentally </a:t>
            </a:r>
            <a:r>
              <a:rPr lang="en-US" b="1" dirty="0"/>
              <a:t>dyadic and </a:t>
            </a:r>
            <a:r>
              <a:rPr lang="en-US" b="1" dirty="0" smtClean="0"/>
              <a:t>asymmetric</a:t>
            </a:r>
            <a:r>
              <a:rPr lang="en-US" dirty="0" smtClean="0"/>
              <a:t> (Rollins; </a:t>
            </a:r>
            <a:r>
              <a:rPr lang="en-US" dirty="0"/>
              <a:t>Bahr, 1976; </a:t>
            </a:r>
            <a:r>
              <a:rPr lang="en-US" dirty="0" err="1"/>
              <a:t>Keltner</a:t>
            </a:r>
            <a:r>
              <a:rPr lang="en-US" dirty="0"/>
              <a:t>, et al, 2008). </a:t>
            </a:r>
            <a:endParaRPr lang="en-US" dirty="0" smtClean="0"/>
          </a:p>
          <a:p>
            <a:pPr lvl="1" algn="just"/>
            <a:endParaRPr lang="en-US" dirty="0" smtClean="0"/>
          </a:p>
          <a:p>
            <a:pPr lvl="2" algn="just"/>
            <a:r>
              <a:rPr lang="en-US" dirty="0" smtClean="0"/>
              <a:t>The </a:t>
            </a:r>
            <a:r>
              <a:rPr lang="en-US" b="1" dirty="0"/>
              <a:t>power imbalance</a:t>
            </a:r>
            <a:r>
              <a:rPr lang="en-US" dirty="0"/>
              <a:t> is inevitable in relationships. </a:t>
            </a:r>
            <a:endParaRPr lang="en-US" dirty="0" smtClean="0"/>
          </a:p>
          <a:p>
            <a:pPr lvl="1" algn="just"/>
            <a:endParaRPr lang="en-US" dirty="0" smtClean="0"/>
          </a:p>
          <a:p>
            <a:pPr lvl="2" algn="just"/>
            <a:r>
              <a:rPr lang="en-US" dirty="0" smtClean="0"/>
              <a:t>There </a:t>
            </a:r>
            <a:r>
              <a:rPr lang="en-US" dirty="0"/>
              <a:t>will always be a </a:t>
            </a:r>
            <a:r>
              <a:rPr lang="en-US" b="1" dirty="0"/>
              <a:t>dominant part</a:t>
            </a:r>
            <a:r>
              <a:rPr lang="en-US" dirty="0"/>
              <a:t> (high power), and other compliant (low power), that is, relationships are asymmetric </a:t>
            </a:r>
            <a:r>
              <a:rPr lang="en-US" dirty="0" smtClean="0"/>
              <a:t>according to the </a:t>
            </a:r>
            <a:r>
              <a:rPr lang="en-US" dirty="0"/>
              <a:t>concentration of power</a:t>
            </a:r>
            <a:r>
              <a:rPr lang="en-US" dirty="0" smtClean="0"/>
              <a:t>.</a:t>
            </a:r>
          </a:p>
          <a:p>
            <a:pPr lvl="1" algn="just"/>
            <a:endParaRPr lang="en-US" dirty="0"/>
          </a:p>
          <a:p>
            <a:pPr marL="457200" lvl="1" indent="0" algn="just">
              <a:buNone/>
            </a:pPr>
            <a:r>
              <a:rPr lang="en-US" b="1" i="1" dirty="0"/>
              <a:t>H1: The consumer power will be lower (vs. higher) in dealing with high (vs. low) brand power.</a:t>
            </a:r>
            <a:endParaRPr lang="pt-BR" dirty="0"/>
          </a:p>
          <a:p>
            <a:pPr lvl="1" algn="just"/>
            <a:endParaRPr lang="pt-BR" dirty="0"/>
          </a:p>
        </p:txBody>
      </p:sp>
      <p:sp>
        <p:nvSpPr>
          <p:cNvPr id="10" name="Retângulo 9"/>
          <p:cNvSpPr/>
          <p:nvPr/>
        </p:nvSpPr>
        <p:spPr>
          <a:xfrm>
            <a:off x="1" y="2"/>
            <a:ext cx="9143999" cy="578839"/>
          </a:xfrm>
          <a:prstGeom prst="rect">
            <a:avLst/>
          </a:prstGeom>
          <a:solidFill>
            <a:srgbClr val="1101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Candara" panose="020E0502030303020204" pitchFamily="34" charset="0"/>
              </a:rPr>
              <a:t>The Perception of Power </a:t>
            </a:r>
            <a:r>
              <a:rPr lang="en-US" sz="2800" b="1" dirty="0" smtClean="0">
                <a:latin typeface="Candara" panose="020E0502030303020204" pitchFamily="34" charset="0"/>
              </a:rPr>
              <a:t>in </a:t>
            </a:r>
            <a:r>
              <a:rPr lang="en-US" sz="2800" b="1" dirty="0">
                <a:latin typeface="Candara" panose="020E0502030303020204" pitchFamily="34" charset="0"/>
              </a:rPr>
              <a:t>Consumer-Brand Relationships</a:t>
            </a:r>
            <a:endParaRPr lang="pt-BR" sz="2800" b="1" dirty="0">
              <a:latin typeface="Candara" panose="020E0502030303020204" pitchFamily="34" charset="0"/>
            </a:endParaRPr>
          </a:p>
        </p:txBody>
      </p:sp>
    </p:spTree>
    <p:extLst>
      <p:ext uri="{BB962C8B-B14F-4D97-AF65-F5344CB8AC3E}">
        <p14:creationId xmlns:p14="http://schemas.microsoft.com/office/powerpoint/2010/main" val="114847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 calcmode="lin" valueType="num">
                                      <p:cBhvr additive="base">
                                        <p:cTn id="2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28650" y="709345"/>
            <a:ext cx="7886700" cy="739445"/>
          </a:xfrm>
          <a:solidFill>
            <a:schemeClr val="accent1">
              <a:lumMod val="40000"/>
              <a:lumOff val="60000"/>
            </a:schemeClr>
          </a:solidFill>
        </p:spPr>
        <p:txBody>
          <a:bodyPr>
            <a:noAutofit/>
          </a:bodyPr>
          <a:lstStyle/>
          <a:p>
            <a:pPr marL="0" indent="0">
              <a:buNone/>
            </a:pPr>
            <a:r>
              <a:rPr lang="pt-BR" sz="4000" b="1" dirty="0" err="1" smtClean="0"/>
              <a:t>Study</a:t>
            </a:r>
            <a:r>
              <a:rPr lang="pt-BR" sz="4000" b="1" dirty="0" smtClean="0"/>
              <a:t> 1</a:t>
            </a:r>
            <a:endParaRPr lang="pt-BR" sz="4000" i="1" dirty="0"/>
          </a:p>
          <a:p>
            <a:pPr marL="0" indent="0">
              <a:buNone/>
            </a:pPr>
            <a:endParaRPr lang="pt-BR" sz="4000" i="1" dirty="0"/>
          </a:p>
        </p:txBody>
      </p:sp>
      <p:sp>
        <p:nvSpPr>
          <p:cNvPr id="4" name="CaixaDeTexto 3"/>
          <p:cNvSpPr txBox="1"/>
          <p:nvPr/>
        </p:nvSpPr>
        <p:spPr>
          <a:xfrm>
            <a:off x="629039" y="1850442"/>
            <a:ext cx="7826192" cy="4401205"/>
          </a:xfrm>
          <a:prstGeom prst="rect">
            <a:avLst/>
          </a:prstGeom>
          <a:noFill/>
        </p:spPr>
        <p:txBody>
          <a:bodyPr wrap="square" rtlCol="0">
            <a:spAutoFit/>
          </a:bodyPr>
          <a:lstStyle/>
          <a:p>
            <a:r>
              <a:rPr lang="en-US" sz="2000" i="1" dirty="0" smtClean="0"/>
              <a:t>Single factor between-subjects -  n = 180 students</a:t>
            </a:r>
          </a:p>
          <a:p>
            <a:r>
              <a:rPr lang="en-US" sz="2000" i="1" dirty="0" smtClean="0"/>
              <a:t>55% males, av. age 22 </a:t>
            </a:r>
          </a:p>
          <a:p>
            <a:r>
              <a:rPr lang="en-US" sz="2000" i="1" dirty="0" smtClean="0"/>
              <a:t>Paper and pencil application </a:t>
            </a:r>
          </a:p>
          <a:p>
            <a:endParaRPr lang="en-US" sz="2000" i="1" dirty="0" smtClean="0"/>
          </a:p>
          <a:p>
            <a:r>
              <a:rPr lang="en-US" sz="2000" b="1" dirty="0" smtClean="0"/>
              <a:t>Scenario for low power Brand </a:t>
            </a:r>
            <a:r>
              <a:rPr lang="en-US" sz="2000" dirty="0" smtClean="0"/>
              <a:t>(</a:t>
            </a:r>
            <a:r>
              <a:rPr lang="en-US" sz="2000" dirty="0" err="1" smtClean="0"/>
              <a:t>lpb</a:t>
            </a:r>
            <a:r>
              <a:rPr lang="en-US" sz="2000" dirty="0" smtClean="0"/>
              <a:t>): You just bought a tennis shoes from XYZ. This brand is not considered famous at the market. Generally people who own this brand do not talk to their friends anything special about it. But this brand is considered a high quality brand. </a:t>
            </a:r>
          </a:p>
          <a:p>
            <a:endParaRPr lang="en-US" sz="2000" i="1" dirty="0" smtClean="0"/>
          </a:p>
          <a:p>
            <a:r>
              <a:rPr lang="en-US" sz="2000" b="1" dirty="0" smtClean="0"/>
              <a:t>Scenario for high power brand </a:t>
            </a:r>
            <a:r>
              <a:rPr lang="en-US" sz="2000" dirty="0" smtClean="0"/>
              <a:t>(</a:t>
            </a:r>
            <a:r>
              <a:rPr lang="en-US" sz="2000" dirty="0" err="1" smtClean="0"/>
              <a:t>hpb</a:t>
            </a:r>
            <a:r>
              <a:rPr lang="en-US" sz="2000" dirty="0" smtClean="0"/>
              <a:t>): You just bought a tennis shoes from XYZ. This is a famous brand at the market. The brand is considered wit high quality and offers interesting benefits. So there are a lot of consumers that are attracted by XYZ. You have heard some friends talking positively about this brand.</a:t>
            </a:r>
            <a:endParaRPr lang="en-US" sz="2000" i="1" dirty="0" smtClean="0"/>
          </a:p>
        </p:txBody>
      </p:sp>
      <p:sp>
        <p:nvSpPr>
          <p:cNvPr id="19" name="Retângulo 18"/>
          <p:cNvSpPr/>
          <p:nvPr/>
        </p:nvSpPr>
        <p:spPr>
          <a:xfrm>
            <a:off x="1" y="2"/>
            <a:ext cx="9143999" cy="578839"/>
          </a:xfrm>
          <a:prstGeom prst="rect">
            <a:avLst/>
          </a:prstGeom>
          <a:solidFill>
            <a:srgbClr val="1101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Candara" panose="020E0502030303020204" pitchFamily="34" charset="0"/>
              </a:rPr>
              <a:t>The Perception of Power </a:t>
            </a:r>
            <a:r>
              <a:rPr lang="en-US" sz="2800" b="1" dirty="0" smtClean="0">
                <a:latin typeface="Candara" panose="020E0502030303020204" pitchFamily="34" charset="0"/>
              </a:rPr>
              <a:t>in </a:t>
            </a:r>
            <a:r>
              <a:rPr lang="en-US" sz="2800" b="1" dirty="0">
                <a:latin typeface="Candara" panose="020E0502030303020204" pitchFamily="34" charset="0"/>
              </a:rPr>
              <a:t>Consumer-Brand Relationships</a:t>
            </a:r>
            <a:endParaRPr lang="pt-BR" sz="2800" b="1" dirty="0">
              <a:latin typeface="Candara" panose="020E0502030303020204" pitchFamily="34" charset="0"/>
            </a:endParaRPr>
          </a:p>
        </p:txBody>
      </p:sp>
    </p:spTree>
    <p:extLst>
      <p:ext uri="{BB962C8B-B14F-4D97-AF65-F5344CB8AC3E}">
        <p14:creationId xmlns:p14="http://schemas.microsoft.com/office/powerpoint/2010/main" val="193250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654074"/>
            <a:ext cx="9143999" cy="622068"/>
          </a:xfrm>
          <a:solidFill>
            <a:schemeClr val="accent1">
              <a:lumMod val="40000"/>
              <a:lumOff val="60000"/>
            </a:schemeClr>
          </a:solidFill>
        </p:spPr>
        <p:txBody>
          <a:bodyPr>
            <a:noAutofit/>
          </a:bodyPr>
          <a:lstStyle/>
          <a:p>
            <a:pPr marL="0" indent="0">
              <a:buNone/>
            </a:pPr>
            <a:r>
              <a:rPr lang="pt-BR" sz="4000" b="1" dirty="0" err="1" smtClean="0"/>
              <a:t>Study</a:t>
            </a:r>
            <a:r>
              <a:rPr lang="pt-BR" sz="4000" b="1" dirty="0" smtClean="0"/>
              <a:t> 1 (H1)</a:t>
            </a:r>
            <a:endParaRPr lang="pt-BR" sz="4000" i="1" dirty="0"/>
          </a:p>
          <a:p>
            <a:pPr marL="0" indent="0">
              <a:buNone/>
            </a:pPr>
            <a:endParaRPr lang="pt-BR" sz="4000" i="1" dirty="0"/>
          </a:p>
        </p:txBody>
      </p:sp>
      <p:sp>
        <p:nvSpPr>
          <p:cNvPr id="4" name="CaixaDeTexto 3"/>
          <p:cNvSpPr txBox="1"/>
          <p:nvPr/>
        </p:nvSpPr>
        <p:spPr>
          <a:xfrm>
            <a:off x="213401" y="2408582"/>
            <a:ext cx="3123565" cy="3139321"/>
          </a:xfrm>
          <a:prstGeom prst="rect">
            <a:avLst/>
          </a:prstGeom>
          <a:noFill/>
        </p:spPr>
        <p:txBody>
          <a:bodyPr wrap="square" rtlCol="0">
            <a:spAutoFit/>
          </a:bodyPr>
          <a:lstStyle/>
          <a:p>
            <a:r>
              <a:rPr lang="pt-BR" i="1" dirty="0" smtClean="0"/>
              <a:t>No </a:t>
            </a:r>
            <a:r>
              <a:rPr lang="en-US" i="1" dirty="0" smtClean="0"/>
              <a:t>significant difference on Importance of the tennis shoes, scenario realism, involvement</a:t>
            </a:r>
          </a:p>
          <a:p>
            <a:endParaRPr lang="en-US" i="1" dirty="0" smtClean="0"/>
          </a:p>
          <a:p>
            <a:r>
              <a:rPr lang="en-US" i="1" dirty="0" smtClean="0"/>
              <a:t>HPB has Higher perception of power (5,98) than LBP (5,09) (t=3,41, p&lt;0,01)</a:t>
            </a:r>
          </a:p>
          <a:p>
            <a:endParaRPr lang="en-US" i="1" dirty="0"/>
          </a:p>
          <a:p>
            <a:r>
              <a:rPr lang="en-US" i="1" dirty="0" smtClean="0"/>
              <a:t>Consumer Perception of Power are higher for LPB (7,28) than for LBP (6,89) (t=2,43, p=0,015)</a:t>
            </a:r>
          </a:p>
        </p:txBody>
      </p:sp>
      <p:sp>
        <p:nvSpPr>
          <p:cNvPr id="19" name="Retângulo 18"/>
          <p:cNvSpPr/>
          <p:nvPr/>
        </p:nvSpPr>
        <p:spPr>
          <a:xfrm>
            <a:off x="1" y="2"/>
            <a:ext cx="9143999" cy="578839"/>
          </a:xfrm>
          <a:prstGeom prst="rect">
            <a:avLst/>
          </a:prstGeom>
          <a:solidFill>
            <a:srgbClr val="1101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Candara" panose="020E0502030303020204" pitchFamily="34" charset="0"/>
              </a:rPr>
              <a:t>The Perception of Power </a:t>
            </a:r>
            <a:r>
              <a:rPr lang="en-US" sz="2800" b="1" dirty="0" smtClean="0">
                <a:latin typeface="Candara" panose="020E0502030303020204" pitchFamily="34" charset="0"/>
              </a:rPr>
              <a:t>in </a:t>
            </a:r>
            <a:r>
              <a:rPr lang="en-US" sz="2800" b="1" dirty="0">
                <a:latin typeface="Candara" panose="020E0502030303020204" pitchFamily="34" charset="0"/>
              </a:rPr>
              <a:t>Consumer-Brand Relationships</a:t>
            </a:r>
            <a:endParaRPr lang="pt-BR" sz="2800" b="1" dirty="0">
              <a:latin typeface="Candara" panose="020E0502030303020204" pitchFamily="34" charset="0"/>
            </a:endParaRPr>
          </a:p>
        </p:txBody>
      </p:sp>
      <p:graphicFrame>
        <p:nvGraphicFramePr>
          <p:cNvPr id="10" name="Gráfico 9"/>
          <p:cNvGraphicFramePr>
            <a:graphicFrameLocks/>
          </p:cNvGraphicFramePr>
          <p:nvPr>
            <p:extLst>
              <p:ext uri="{D42A27DB-BD31-4B8C-83A1-F6EECF244321}">
                <p14:modId xmlns:p14="http://schemas.microsoft.com/office/powerpoint/2010/main" val="1037284124"/>
              </p:ext>
            </p:extLst>
          </p:nvPr>
        </p:nvGraphicFramePr>
        <p:xfrm>
          <a:off x="3699163" y="2389910"/>
          <a:ext cx="4922322" cy="30608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995416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ço Reservado para Conteúdo 2"/>
          <p:cNvSpPr>
            <a:spLocks noGrp="1"/>
          </p:cNvSpPr>
          <p:nvPr>
            <p:ph idx="1"/>
          </p:nvPr>
        </p:nvSpPr>
        <p:spPr>
          <a:xfrm>
            <a:off x="0" y="700092"/>
            <a:ext cx="9143999" cy="538177"/>
          </a:xfrm>
          <a:solidFill>
            <a:schemeClr val="accent1">
              <a:lumMod val="40000"/>
              <a:lumOff val="60000"/>
            </a:schemeClr>
          </a:solidFill>
        </p:spPr>
        <p:txBody>
          <a:bodyPr>
            <a:noAutofit/>
          </a:bodyPr>
          <a:lstStyle/>
          <a:p>
            <a:pPr marL="0" indent="0" algn="just">
              <a:buNone/>
            </a:pPr>
            <a:r>
              <a:rPr lang="pt-BR" sz="4000" b="1" dirty="0" err="1" smtClean="0"/>
              <a:t>Study</a:t>
            </a:r>
            <a:r>
              <a:rPr lang="pt-BR" sz="4000" b="1" dirty="0" smtClean="0"/>
              <a:t> 2</a:t>
            </a:r>
          </a:p>
          <a:p>
            <a:pPr marL="0" indent="0" algn="just">
              <a:buNone/>
            </a:pPr>
            <a:endParaRPr lang="pt-BR" sz="4000" i="1" dirty="0"/>
          </a:p>
          <a:p>
            <a:pPr marL="0" indent="0" algn="just">
              <a:buNone/>
            </a:pPr>
            <a:endParaRPr lang="pt-BR" sz="4000" i="1" dirty="0"/>
          </a:p>
        </p:txBody>
      </p:sp>
      <p:sp>
        <p:nvSpPr>
          <p:cNvPr id="21" name="CaixaDeTexto 20"/>
          <p:cNvSpPr txBox="1"/>
          <p:nvPr/>
        </p:nvSpPr>
        <p:spPr>
          <a:xfrm>
            <a:off x="317349" y="1852299"/>
            <a:ext cx="7959752" cy="4339650"/>
          </a:xfrm>
          <a:prstGeom prst="rect">
            <a:avLst/>
          </a:prstGeom>
          <a:noFill/>
        </p:spPr>
        <p:txBody>
          <a:bodyPr wrap="square" rtlCol="0">
            <a:spAutoFit/>
          </a:bodyPr>
          <a:lstStyle/>
          <a:p>
            <a:r>
              <a:rPr lang="en-US" sz="2000" i="1" dirty="0" smtClean="0"/>
              <a:t>Single factor Between-subjects - n = 60 street runners </a:t>
            </a:r>
          </a:p>
          <a:p>
            <a:r>
              <a:rPr lang="en-US" sz="2000" i="1" dirty="0" smtClean="0"/>
              <a:t>72% </a:t>
            </a:r>
            <a:r>
              <a:rPr lang="en-US" sz="2000" i="1" dirty="0"/>
              <a:t>males, av. age </a:t>
            </a:r>
            <a:r>
              <a:rPr lang="en-US" sz="2000" i="1" dirty="0" smtClean="0"/>
              <a:t>29 </a:t>
            </a:r>
            <a:endParaRPr lang="en-US" sz="2000" i="1" dirty="0"/>
          </a:p>
          <a:p>
            <a:r>
              <a:rPr lang="en-US" sz="2000" i="1" dirty="0" err="1" smtClean="0"/>
              <a:t>Qualtrics</a:t>
            </a:r>
            <a:r>
              <a:rPr lang="en-US" sz="2000" i="1" dirty="0" smtClean="0"/>
              <a:t> Application with subjects selected from a pull of regular runners</a:t>
            </a:r>
          </a:p>
          <a:p>
            <a:endParaRPr lang="en-US" i="1" dirty="0" smtClean="0"/>
          </a:p>
          <a:p>
            <a:endParaRPr lang="en-US" i="1" dirty="0" smtClean="0"/>
          </a:p>
          <a:p>
            <a:r>
              <a:rPr lang="en-US" i="1" dirty="0" smtClean="0"/>
              <a:t>Scenario: </a:t>
            </a:r>
            <a:r>
              <a:rPr lang="en-US" dirty="0" smtClean="0"/>
              <a:t>Imagine this situation: </a:t>
            </a:r>
          </a:p>
          <a:p>
            <a:pPr fontAlgn="base"/>
            <a:endParaRPr lang="en-US" dirty="0" smtClean="0"/>
          </a:p>
          <a:p>
            <a:pPr fontAlgn="base"/>
            <a:r>
              <a:rPr lang="en-US" dirty="0" smtClean="0"/>
              <a:t>Next Sunday you will participate at a street run meeting. Your main goal is to get a good result. You want the lower your time, improve your limits and, maybe, be at the top 25 runners. You will run with a </a:t>
            </a:r>
            <a:r>
              <a:rPr lang="en-US" b="1" dirty="0" smtClean="0"/>
              <a:t>RAINHA (ASICS) </a:t>
            </a:r>
            <a:r>
              <a:rPr lang="en-US" dirty="0" smtClean="0"/>
              <a:t>tennis shoe. The Upper part is a Spacer mesh, TPU welds, synthetic leather. The Midsole is composed by Tri-density EVA foam with heel and forefoot Gel pads. Firmer foam insert on inner side. </a:t>
            </a:r>
            <a:r>
              <a:rPr lang="en-US" dirty="0" err="1" smtClean="0"/>
              <a:t>Midfoot</a:t>
            </a:r>
            <a:r>
              <a:rPr lang="en-US" dirty="0" smtClean="0"/>
              <a:t> is a plastic shank, 10mm heel drop. And the Outsole is a composite from Heel carbon rubber wit a blown forefoot rubber</a:t>
            </a:r>
          </a:p>
          <a:p>
            <a:endParaRPr lang="en-US" i="1" dirty="0" smtClean="0"/>
          </a:p>
        </p:txBody>
      </p:sp>
      <p:sp>
        <p:nvSpPr>
          <p:cNvPr id="23" name="Retângulo 22"/>
          <p:cNvSpPr/>
          <p:nvPr/>
        </p:nvSpPr>
        <p:spPr>
          <a:xfrm>
            <a:off x="1" y="2"/>
            <a:ext cx="9143999" cy="578839"/>
          </a:xfrm>
          <a:prstGeom prst="rect">
            <a:avLst/>
          </a:prstGeom>
          <a:solidFill>
            <a:srgbClr val="1101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Candara" panose="020E0502030303020204" pitchFamily="34" charset="0"/>
              </a:rPr>
              <a:t>The Perception of Power </a:t>
            </a:r>
            <a:r>
              <a:rPr lang="en-US" sz="2800" b="1" dirty="0" smtClean="0">
                <a:latin typeface="Candara" panose="020E0502030303020204" pitchFamily="34" charset="0"/>
              </a:rPr>
              <a:t>in </a:t>
            </a:r>
            <a:r>
              <a:rPr lang="en-US" sz="2800" b="1" dirty="0">
                <a:latin typeface="Candara" panose="020E0502030303020204" pitchFamily="34" charset="0"/>
              </a:rPr>
              <a:t>Consumer-Brand Relationships</a:t>
            </a:r>
            <a:endParaRPr lang="pt-BR" sz="2800" b="1" dirty="0">
              <a:latin typeface="Candara" panose="020E0502030303020204" pitchFamily="34" charset="0"/>
            </a:endParaRPr>
          </a:p>
        </p:txBody>
      </p:sp>
    </p:spTree>
    <p:extLst>
      <p:ext uri="{BB962C8B-B14F-4D97-AF65-F5344CB8AC3E}">
        <p14:creationId xmlns:p14="http://schemas.microsoft.com/office/powerpoint/2010/main" val="17711647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47637" y="1081132"/>
            <a:ext cx="8848725" cy="5776868"/>
          </a:xfrm>
        </p:spPr>
        <p:txBody>
          <a:bodyPr>
            <a:normAutofit/>
          </a:bodyPr>
          <a:lstStyle/>
          <a:p>
            <a:pPr marL="0" lvl="1" indent="0" algn="just">
              <a:spcBef>
                <a:spcPts val="1000"/>
              </a:spcBef>
              <a:buNone/>
            </a:pPr>
            <a:r>
              <a:rPr lang="en-US" sz="3200" b="1" dirty="0" smtClean="0"/>
              <a:t>Dependence</a:t>
            </a:r>
            <a:r>
              <a:rPr lang="en-US" sz="3200" dirty="0" smtClean="0"/>
              <a:t> is one reason for asymmetric </a:t>
            </a:r>
            <a:r>
              <a:rPr lang="en-US" sz="3200" dirty="0"/>
              <a:t>power </a:t>
            </a:r>
            <a:r>
              <a:rPr lang="en-US" sz="3200" dirty="0" smtClean="0"/>
              <a:t>in relationships </a:t>
            </a:r>
            <a:r>
              <a:rPr lang="en-US" sz="3200" dirty="0"/>
              <a:t>(</a:t>
            </a:r>
            <a:r>
              <a:rPr lang="en-US" sz="3200" dirty="0" err="1"/>
              <a:t>Molm</a:t>
            </a:r>
            <a:r>
              <a:rPr lang="en-US" sz="3200" dirty="0"/>
              <a:t>; Cook, 1995).</a:t>
            </a:r>
          </a:p>
          <a:p>
            <a:pPr marL="0" indent="0" algn="just">
              <a:buNone/>
            </a:pPr>
            <a:endParaRPr lang="en-US" dirty="0" smtClean="0"/>
          </a:p>
          <a:p>
            <a:pPr marL="0" indent="0" algn="just">
              <a:buNone/>
            </a:pPr>
            <a:r>
              <a:rPr lang="en-US" dirty="0" smtClean="0"/>
              <a:t>The </a:t>
            </a:r>
            <a:r>
              <a:rPr lang="en-US" b="1" dirty="0"/>
              <a:t>power resides implicitly </a:t>
            </a:r>
            <a:r>
              <a:rPr lang="en-US" b="1" dirty="0" smtClean="0"/>
              <a:t>on </a:t>
            </a:r>
            <a:r>
              <a:rPr lang="en-US" b="1" dirty="0"/>
              <a:t>the </a:t>
            </a:r>
            <a:r>
              <a:rPr lang="en-US" b="1" dirty="0" smtClean="0"/>
              <a:t>dependence </a:t>
            </a:r>
            <a:r>
              <a:rPr lang="en-US" dirty="0" smtClean="0"/>
              <a:t>of other </a:t>
            </a:r>
            <a:r>
              <a:rPr lang="en-US" dirty="0"/>
              <a:t>(Emerson, 1962). The dependence of a subject is a potential source </a:t>
            </a:r>
            <a:r>
              <a:rPr lang="en-US" dirty="0" smtClean="0"/>
              <a:t>of power to </a:t>
            </a:r>
            <a:r>
              <a:rPr lang="en-US" dirty="0"/>
              <a:t>another. The </a:t>
            </a:r>
            <a:r>
              <a:rPr lang="en-US" b="1" dirty="0"/>
              <a:t>power imbalance </a:t>
            </a:r>
            <a:r>
              <a:rPr lang="en-US" dirty="0"/>
              <a:t>may be defined by the </a:t>
            </a:r>
            <a:r>
              <a:rPr lang="en-US" b="1" dirty="0"/>
              <a:t>difference in power caused by dependence </a:t>
            </a:r>
            <a:r>
              <a:rPr lang="en-US" dirty="0"/>
              <a:t>(</a:t>
            </a:r>
            <a:r>
              <a:rPr lang="en-US" dirty="0" err="1" smtClean="0"/>
              <a:t>Molm</a:t>
            </a:r>
            <a:r>
              <a:rPr lang="en-US" dirty="0" smtClean="0"/>
              <a:t>, </a:t>
            </a:r>
            <a:r>
              <a:rPr lang="en-US" dirty="0"/>
              <a:t>1991</a:t>
            </a:r>
            <a:r>
              <a:rPr lang="en-US" dirty="0" smtClean="0"/>
              <a:t>).</a:t>
            </a:r>
          </a:p>
          <a:p>
            <a:pPr marL="457200" lvl="1" indent="0" algn="just">
              <a:buNone/>
            </a:pPr>
            <a:endParaRPr lang="en-US" dirty="0"/>
          </a:p>
          <a:p>
            <a:pPr marL="457200" lvl="1" indent="0" algn="just">
              <a:buNone/>
            </a:pPr>
            <a:r>
              <a:rPr lang="en-US" sz="2800" b="1" i="1" dirty="0"/>
              <a:t>H2: The indirect effect of brand power through dependence on consumer power will be negative.</a:t>
            </a:r>
            <a:endParaRPr lang="pt-BR" sz="2800" b="1" dirty="0"/>
          </a:p>
          <a:p>
            <a:pPr marL="457200" lvl="1" indent="0" algn="just">
              <a:buNone/>
            </a:pPr>
            <a:endParaRPr lang="pt-BR" dirty="0" smtClean="0"/>
          </a:p>
          <a:p>
            <a:pPr marL="0" indent="0" algn="just">
              <a:buNone/>
            </a:pPr>
            <a:endParaRPr lang="pt-BR" dirty="0"/>
          </a:p>
        </p:txBody>
      </p:sp>
      <p:sp>
        <p:nvSpPr>
          <p:cNvPr id="10" name="Retângulo 9"/>
          <p:cNvSpPr/>
          <p:nvPr/>
        </p:nvSpPr>
        <p:spPr>
          <a:xfrm>
            <a:off x="1" y="2"/>
            <a:ext cx="9143999" cy="578839"/>
          </a:xfrm>
          <a:prstGeom prst="rect">
            <a:avLst/>
          </a:prstGeom>
          <a:solidFill>
            <a:srgbClr val="1101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Candara" panose="020E0502030303020204" pitchFamily="34" charset="0"/>
              </a:rPr>
              <a:t>The Perception of Power </a:t>
            </a:r>
            <a:r>
              <a:rPr lang="en-US" sz="2800" b="1" dirty="0" smtClean="0">
                <a:latin typeface="Candara" panose="020E0502030303020204" pitchFamily="34" charset="0"/>
              </a:rPr>
              <a:t>in </a:t>
            </a:r>
            <a:r>
              <a:rPr lang="en-US" sz="2800" b="1" dirty="0">
                <a:latin typeface="Candara" panose="020E0502030303020204" pitchFamily="34" charset="0"/>
              </a:rPr>
              <a:t>Consumer-Brand Relationships</a:t>
            </a:r>
            <a:endParaRPr lang="pt-BR" sz="2800" b="1" dirty="0">
              <a:latin typeface="Candara" panose="020E0502030303020204" pitchFamily="34" charset="0"/>
            </a:endParaRPr>
          </a:p>
        </p:txBody>
      </p:sp>
    </p:spTree>
    <p:extLst>
      <p:ext uri="{BB962C8B-B14F-4D97-AF65-F5344CB8AC3E}">
        <p14:creationId xmlns:p14="http://schemas.microsoft.com/office/powerpoint/2010/main" val="14863073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1788</TotalTime>
  <Words>1605</Words>
  <Application>Microsoft Office PowerPoint</Application>
  <PresentationFormat>Apresentação na tela (4:3)</PresentationFormat>
  <Paragraphs>250</Paragraphs>
  <Slides>27</Slides>
  <Notes>0</Notes>
  <HiddenSlides>0</HiddenSlides>
  <MMClips>0</MMClips>
  <ScaleCrop>false</ScaleCrop>
  <HeadingPairs>
    <vt:vector size="4" baseType="variant">
      <vt:variant>
        <vt:lpstr>Tema</vt:lpstr>
      </vt:variant>
      <vt:variant>
        <vt:i4>1</vt:i4>
      </vt:variant>
      <vt:variant>
        <vt:lpstr>Títulos de slides</vt:lpstr>
      </vt:variant>
      <vt:variant>
        <vt:i4>27</vt:i4>
      </vt:variant>
    </vt:vector>
  </HeadingPairs>
  <TitlesOfParts>
    <vt:vector size="28" baseType="lpstr">
      <vt:lpstr>Tema do Office</vt:lpstr>
      <vt:lpstr>The Perception of Power  in Consumer-Brand Relationships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Elder Semprebom</dc:creator>
  <cp:lastModifiedBy>Paulo</cp:lastModifiedBy>
  <cp:revision>89</cp:revision>
  <dcterms:created xsi:type="dcterms:W3CDTF">2014-11-28T16:58:11Z</dcterms:created>
  <dcterms:modified xsi:type="dcterms:W3CDTF">2015-05-22T08:24:44Z</dcterms:modified>
</cp:coreProperties>
</file>